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09" r:id="rId12"/>
    <p:sldId id="277" r:id="rId13"/>
    <p:sldId id="278" r:id="rId14"/>
    <p:sldId id="288" r:id="rId15"/>
    <p:sldId id="289" r:id="rId16"/>
    <p:sldId id="290" r:id="rId17"/>
    <p:sldId id="310" r:id="rId18"/>
    <p:sldId id="311" r:id="rId19"/>
    <p:sldId id="279" r:id="rId20"/>
    <p:sldId id="280" r:id="rId21"/>
    <p:sldId id="281" r:id="rId22"/>
    <p:sldId id="282" r:id="rId23"/>
    <p:sldId id="283" r:id="rId24"/>
    <p:sldId id="284" r:id="rId25"/>
    <p:sldId id="285" r:id="rId26"/>
    <p:sldId id="286" r:id="rId27"/>
    <p:sldId id="287" r:id="rId28"/>
    <p:sldId id="292" r:id="rId29"/>
    <p:sldId id="293" r:id="rId30"/>
    <p:sldId id="294" r:id="rId31"/>
    <p:sldId id="295" r:id="rId32"/>
    <p:sldId id="296" r:id="rId33"/>
    <p:sldId id="298" r:id="rId34"/>
    <p:sldId id="299" r:id="rId35"/>
    <p:sldId id="300" r:id="rId36"/>
    <p:sldId id="301" r:id="rId37"/>
    <p:sldId id="302" r:id="rId38"/>
    <p:sldId id="303" r:id="rId39"/>
    <p:sldId id="304" r:id="rId40"/>
    <p:sldId id="305" r:id="rId41"/>
    <p:sldId id="307" r:id="rId42"/>
    <p:sldId id="312" r:id="rId43"/>
    <p:sldId id="313" r:id="rId44"/>
    <p:sldId id="314" r:id="rId45"/>
    <p:sldId id="327" r:id="rId46"/>
    <p:sldId id="323" r:id="rId47"/>
    <p:sldId id="324" r:id="rId48"/>
    <p:sldId id="315" r:id="rId49"/>
    <p:sldId id="308" r:id="rId50"/>
    <p:sldId id="316" r:id="rId51"/>
    <p:sldId id="317" r:id="rId52"/>
    <p:sldId id="318" r:id="rId53"/>
    <p:sldId id="319" r:id="rId54"/>
    <p:sldId id="320" r:id="rId55"/>
    <p:sldId id="321" r:id="rId56"/>
    <p:sldId id="322" r:id="rId57"/>
  </p:sldIdLst>
  <p:sldSz cx="12192000" cy="6858000"/>
  <p:notesSz cx="6858000" cy="91440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1" d="100"/>
          <a:sy n="61"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C72AD-D96B-42A1-BE9E-629B4BB9B2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G"/>
          </a:p>
        </p:txBody>
      </p:sp>
      <p:sp>
        <p:nvSpPr>
          <p:cNvPr id="3" name="Subtitle 2">
            <a:extLst>
              <a:ext uri="{FF2B5EF4-FFF2-40B4-BE49-F238E27FC236}">
                <a16:creationId xmlns:a16="http://schemas.microsoft.com/office/drawing/2014/main" id="{BC2D6ACB-9D81-4FCD-9CF1-22C7F5EE9C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G"/>
          </a:p>
        </p:txBody>
      </p:sp>
      <p:sp>
        <p:nvSpPr>
          <p:cNvPr id="4" name="Date Placeholder 3">
            <a:extLst>
              <a:ext uri="{FF2B5EF4-FFF2-40B4-BE49-F238E27FC236}">
                <a16:creationId xmlns:a16="http://schemas.microsoft.com/office/drawing/2014/main" id="{A7584F21-4CC2-4BE9-B6EF-92297EF149D5}"/>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5" name="Footer Placeholder 4">
            <a:extLst>
              <a:ext uri="{FF2B5EF4-FFF2-40B4-BE49-F238E27FC236}">
                <a16:creationId xmlns:a16="http://schemas.microsoft.com/office/drawing/2014/main" id="{7FDC5FF6-63D9-4A1A-8D87-1191BBC156D3}"/>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87DE8090-1C56-47A0-92C9-BB055CA2FEF2}"/>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364066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2434B-5F7B-4565-9AC8-40EC6BE5C20B}"/>
              </a:ext>
            </a:extLst>
          </p:cNvPr>
          <p:cNvSpPr>
            <a:spLocks noGrp="1"/>
          </p:cNvSpPr>
          <p:nvPr>
            <p:ph type="title"/>
          </p:nvPr>
        </p:nvSpPr>
        <p:spPr/>
        <p:txBody>
          <a:bodyPr/>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06156599-FD75-40ED-A5CE-DE71BB511B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420D1D13-6919-441A-BDB9-DCD49C2C7CF3}"/>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5" name="Footer Placeholder 4">
            <a:extLst>
              <a:ext uri="{FF2B5EF4-FFF2-40B4-BE49-F238E27FC236}">
                <a16:creationId xmlns:a16="http://schemas.microsoft.com/office/drawing/2014/main" id="{4137306F-22F5-494E-9984-C03E96B7D7ED}"/>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C9B7F70D-F589-4C99-8F38-624F2692A580}"/>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6105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9FD01B-1C2A-46B8-844D-8F7AD6A1D1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68CADA02-E028-4959-9FC8-51267952F3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AEBF236F-E98E-4601-8423-538BF62B420E}"/>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5" name="Footer Placeholder 4">
            <a:extLst>
              <a:ext uri="{FF2B5EF4-FFF2-40B4-BE49-F238E27FC236}">
                <a16:creationId xmlns:a16="http://schemas.microsoft.com/office/drawing/2014/main" id="{2CBF496F-6E8F-4379-81C4-546ADAD7FAB6}"/>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8135C041-C57B-405B-8844-693C9FDD99E8}"/>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81806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4330-B41A-423B-95A2-51983779B8EA}"/>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28606930-18E1-4DAD-AFC8-7BAB43C3E6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CE3C9A6B-AF61-460E-8C56-9F7FC2A86348}"/>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5" name="Footer Placeholder 4">
            <a:extLst>
              <a:ext uri="{FF2B5EF4-FFF2-40B4-BE49-F238E27FC236}">
                <a16:creationId xmlns:a16="http://schemas.microsoft.com/office/drawing/2014/main" id="{72AB54AF-C0D7-4E74-9206-1F2E361917A0}"/>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12FEFFBF-1FBC-4309-ACBD-F3D9EDBF9EE5}"/>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410705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B24C-B3BD-41C4-A758-33CDEE76D8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G"/>
          </a:p>
        </p:txBody>
      </p:sp>
      <p:sp>
        <p:nvSpPr>
          <p:cNvPr id="3" name="Text Placeholder 2">
            <a:extLst>
              <a:ext uri="{FF2B5EF4-FFF2-40B4-BE49-F238E27FC236}">
                <a16:creationId xmlns:a16="http://schemas.microsoft.com/office/drawing/2014/main" id="{577AED42-4BE3-4555-8298-4BEA8EE793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DC7C54-8E2A-4AE3-BB20-90A8B949375A}"/>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5" name="Footer Placeholder 4">
            <a:extLst>
              <a:ext uri="{FF2B5EF4-FFF2-40B4-BE49-F238E27FC236}">
                <a16:creationId xmlns:a16="http://schemas.microsoft.com/office/drawing/2014/main" id="{A315AAFD-A502-4916-AB11-837ECC3B0D43}"/>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355D9C4F-822E-4409-8B97-8D1B5DD8E56D}"/>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300457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EE8C-6E18-41B7-A524-BCDD00874CFB}"/>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B255647A-B3C9-4437-ADE9-8C95176317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Content Placeholder 3">
            <a:extLst>
              <a:ext uri="{FF2B5EF4-FFF2-40B4-BE49-F238E27FC236}">
                <a16:creationId xmlns:a16="http://schemas.microsoft.com/office/drawing/2014/main" id="{725F3272-756F-486A-A607-125EA1C2F2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Date Placeholder 4">
            <a:extLst>
              <a:ext uri="{FF2B5EF4-FFF2-40B4-BE49-F238E27FC236}">
                <a16:creationId xmlns:a16="http://schemas.microsoft.com/office/drawing/2014/main" id="{A02D3A8E-E18A-4539-A742-E9FA97E6B57A}"/>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6" name="Footer Placeholder 5">
            <a:extLst>
              <a:ext uri="{FF2B5EF4-FFF2-40B4-BE49-F238E27FC236}">
                <a16:creationId xmlns:a16="http://schemas.microsoft.com/office/drawing/2014/main" id="{7AFB7DE6-FC09-4C8C-822D-F1C8B4F70FF3}"/>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9DC2A8B1-EB21-49DF-B7DE-36EE0A0276C4}"/>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427317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8FE7-1B3B-4321-9690-287AF718F01B}"/>
              </a:ext>
            </a:extLst>
          </p:cNvPr>
          <p:cNvSpPr>
            <a:spLocks noGrp="1"/>
          </p:cNvSpPr>
          <p:nvPr>
            <p:ph type="title"/>
          </p:nvPr>
        </p:nvSpPr>
        <p:spPr>
          <a:xfrm>
            <a:off x="839788" y="365125"/>
            <a:ext cx="10515600" cy="1325563"/>
          </a:xfrm>
        </p:spPr>
        <p:txBody>
          <a:bodyPr/>
          <a:lstStyle/>
          <a:p>
            <a:r>
              <a:rPr lang="en-US"/>
              <a:t>Click to edit Master title style</a:t>
            </a:r>
            <a:endParaRPr lang="en-NG"/>
          </a:p>
        </p:txBody>
      </p:sp>
      <p:sp>
        <p:nvSpPr>
          <p:cNvPr id="3" name="Text Placeholder 2">
            <a:extLst>
              <a:ext uri="{FF2B5EF4-FFF2-40B4-BE49-F238E27FC236}">
                <a16:creationId xmlns:a16="http://schemas.microsoft.com/office/drawing/2014/main" id="{3048ED76-6D6F-4957-98A4-F539CC3446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ABA35C-E683-42D9-8A59-4F4F6D6031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Text Placeholder 4">
            <a:extLst>
              <a:ext uri="{FF2B5EF4-FFF2-40B4-BE49-F238E27FC236}">
                <a16:creationId xmlns:a16="http://schemas.microsoft.com/office/drawing/2014/main" id="{7E598DDC-55CD-4396-9F8C-CDB0DB8696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833CC8-0E53-44DF-B008-93E838FD72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7" name="Date Placeholder 6">
            <a:extLst>
              <a:ext uri="{FF2B5EF4-FFF2-40B4-BE49-F238E27FC236}">
                <a16:creationId xmlns:a16="http://schemas.microsoft.com/office/drawing/2014/main" id="{04162AC3-589E-4065-A99A-A02E7234AA5F}"/>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8" name="Footer Placeholder 7">
            <a:extLst>
              <a:ext uri="{FF2B5EF4-FFF2-40B4-BE49-F238E27FC236}">
                <a16:creationId xmlns:a16="http://schemas.microsoft.com/office/drawing/2014/main" id="{175D1767-4A10-4E23-8CF2-1539ED10BF38}"/>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B64A8D54-CC88-4D79-B527-D2E68920C2A5}"/>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3353367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1C48-0605-4D36-98E0-1841662BCE6E}"/>
              </a:ext>
            </a:extLst>
          </p:cNvPr>
          <p:cNvSpPr>
            <a:spLocks noGrp="1"/>
          </p:cNvSpPr>
          <p:nvPr>
            <p:ph type="title"/>
          </p:nvPr>
        </p:nvSpPr>
        <p:spPr/>
        <p:txBody>
          <a:bodyPr/>
          <a:lstStyle/>
          <a:p>
            <a:r>
              <a:rPr lang="en-US"/>
              <a:t>Click to edit Master title style</a:t>
            </a:r>
            <a:endParaRPr lang="en-NG"/>
          </a:p>
        </p:txBody>
      </p:sp>
      <p:sp>
        <p:nvSpPr>
          <p:cNvPr id="3" name="Date Placeholder 2">
            <a:extLst>
              <a:ext uri="{FF2B5EF4-FFF2-40B4-BE49-F238E27FC236}">
                <a16:creationId xmlns:a16="http://schemas.microsoft.com/office/drawing/2014/main" id="{60DC3901-0160-4085-8021-711D4A3675D3}"/>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4" name="Footer Placeholder 3">
            <a:extLst>
              <a:ext uri="{FF2B5EF4-FFF2-40B4-BE49-F238E27FC236}">
                <a16:creationId xmlns:a16="http://schemas.microsoft.com/office/drawing/2014/main" id="{2884ECE9-D1D1-4A77-AACD-BC4ED7F0596B}"/>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3D5C131D-8EB4-4975-BB29-24C5C80B46D4}"/>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380362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61AFB1-FAEF-4E79-AC48-D987DFC25215}"/>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3" name="Footer Placeholder 2">
            <a:extLst>
              <a:ext uri="{FF2B5EF4-FFF2-40B4-BE49-F238E27FC236}">
                <a16:creationId xmlns:a16="http://schemas.microsoft.com/office/drawing/2014/main" id="{482DAB8C-4A24-4970-91FE-DC6BB6E97BB0}"/>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84B06B92-7D27-44B8-AF53-840A79564AAA}"/>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2765269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8A901-1C83-4C4F-9DD7-43AA6F5B6D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Content Placeholder 2">
            <a:extLst>
              <a:ext uri="{FF2B5EF4-FFF2-40B4-BE49-F238E27FC236}">
                <a16:creationId xmlns:a16="http://schemas.microsoft.com/office/drawing/2014/main" id="{84B52F4A-1B73-471B-A14B-C35FFAD5F5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Text Placeholder 3">
            <a:extLst>
              <a:ext uri="{FF2B5EF4-FFF2-40B4-BE49-F238E27FC236}">
                <a16:creationId xmlns:a16="http://schemas.microsoft.com/office/drawing/2014/main" id="{3082FCF3-F42F-4382-9B0C-5176024E0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837BBD-D0A0-4A7F-9268-26DDEA741AF6}"/>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6" name="Footer Placeholder 5">
            <a:extLst>
              <a:ext uri="{FF2B5EF4-FFF2-40B4-BE49-F238E27FC236}">
                <a16:creationId xmlns:a16="http://schemas.microsoft.com/office/drawing/2014/main" id="{D78CC7F8-16D4-4447-BE9E-E22957E0B4F1}"/>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B6BF7FCD-EC3A-453D-93EC-5672120450AB}"/>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241945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2660-53B2-4664-972C-9EFE865CD2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Picture Placeholder 2">
            <a:extLst>
              <a:ext uri="{FF2B5EF4-FFF2-40B4-BE49-F238E27FC236}">
                <a16:creationId xmlns:a16="http://schemas.microsoft.com/office/drawing/2014/main" id="{14FB319B-DC3F-491B-9B76-53631A2857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83B500C9-7A91-48D6-83DE-52B797B1E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02C35-EB78-4D3A-ACE6-F9B3193B6B5D}"/>
              </a:ext>
            </a:extLst>
          </p:cNvPr>
          <p:cNvSpPr>
            <a:spLocks noGrp="1"/>
          </p:cNvSpPr>
          <p:nvPr>
            <p:ph type="dt" sz="half" idx="10"/>
          </p:nvPr>
        </p:nvSpPr>
        <p:spPr/>
        <p:txBody>
          <a:bodyPr/>
          <a:lstStyle/>
          <a:p>
            <a:fld id="{E9D0BE6E-2D22-404E-9BA5-208191EED6CE}" type="datetimeFigureOut">
              <a:rPr lang="en-NG" smtClean="0"/>
              <a:t>11/02/2023</a:t>
            </a:fld>
            <a:endParaRPr lang="en-NG"/>
          </a:p>
        </p:txBody>
      </p:sp>
      <p:sp>
        <p:nvSpPr>
          <p:cNvPr id="6" name="Footer Placeholder 5">
            <a:extLst>
              <a:ext uri="{FF2B5EF4-FFF2-40B4-BE49-F238E27FC236}">
                <a16:creationId xmlns:a16="http://schemas.microsoft.com/office/drawing/2014/main" id="{D67779CB-CEE4-43B6-931C-9E8930738C5A}"/>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DD5BCFF2-6C9B-436B-9627-A7B299678F30}"/>
              </a:ext>
            </a:extLst>
          </p:cNvPr>
          <p:cNvSpPr>
            <a:spLocks noGrp="1"/>
          </p:cNvSpPr>
          <p:nvPr>
            <p:ph type="sldNum" sz="quarter" idx="12"/>
          </p:nvPr>
        </p:nvSpPr>
        <p:spPr/>
        <p:txBody>
          <a:bodyPr/>
          <a:lstStyle/>
          <a:p>
            <a:fld id="{026F0A24-6B66-46FB-89EB-6EE961DF5483}" type="slidenum">
              <a:rPr lang="en-NG" smtClean="0"/>
              <a:t>‹#›</a:t>
            </a:fld>
            <a:endParaRPr lang="en-NG"/>
          </a:p>
        </p:txBody>
      </p:sp>
    </p:spTree>
    <p:extLst>
      <p:ext uri="{BB962C8B-B14F-4D97-AF65-F5344CB8AC3E}">
        <p14:creationId xmlns:p14="http://schemas.microsoft.com/office/powerpoint/2010/main" val="421956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4E40BD-D495-4431-A7CA-77EA306229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G"/>
          </a:p>
        </p:txBody>
      </p:sp>
      <p:sp>
        <p:nvSpPr>
          <p:cNvPr id="3" name="Text Placeholder 2">
            <a:extLst>
              <a:ext uri="{FF2B5EF4-FFF2-40B4-BE49-F238E27FC236}">
                <a16:creationId xmlns:a16="http://schemas.microsoft.com/office/drawing/2014/main" id="{57491A7C-F161-4103-8A39-F59C843A4C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B8787DCE-9CBD-4210-AE45-0253ECEED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0BE6E-2D22-404E-9BA5-208191EED6CE}" type="datetimeFigureOut">
              <a:rPr lang="en-NG" smtClean="0"/>
              <a:t>11/02/2023</a:t>
            </a:fld>
            <a:endParaRPr lang="en-NG"/>
          </a:p>
        </p:txBody>
      </p:sp>
      <p:sp>
        <p:nvSpPr>
          <p:cNvPr id="5" name="Footer Placeholder 4">
            <a:extLst>
              <a:ext uri="{FF2B5EF4-FFF2-40B4-BE49-F238E27FC236}">
                <a16:creationId xmlns:a16="http://schemas.microsoft.com/office/drawing/2014/main" id="{505C61D0-27F1-4040-B978-73CF280F8E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70EAE626-6CB5-4BF2-8CD4-9094979450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F0A24-6B66-46FB-89EB-6EE961DF5483}" type="slidenum">
              <a:rPr lang="en-NG" smtClean="0"/>
              <a:t>‹#›</a:t>
            </a:fld>
            <a:endParaRPr lang="en-NG"/>
          </a:p>
        </p:txBody>
      </p:sp>
    </p:spTree>
    <p:extLst>
      <p:ext uri="{BB962C8B-B14F-4D97-AF65-F5344CB8AC3E}">
        <p14:creationId xmlns:p14="http://schemas.microsoft.com/office/powerpoint/2010/main" val="3775916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ncbi.nlm.nih.gov/books/n/whodisability/glossary.gl1/def-item/glossary.gl1-d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ncbi.nlm.nih.gov/books/n/whodisability/glossary.gl1/def-item/glossary.gl1-d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ncbi.nlm.nih.gov/books/n/whodisability/glossary.gl1/def-item/glossary.gl1-d25/"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ncbi.nlm.nih.gov/books/n/whodisability/glossary.gl1/def-item/glossary.gl1-d89/"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ncbi.nlm.nih.gov/books/n/whodisability/glossary.gl1/def-item/glossary.gl1-d89/" TargetMode="External"/><Relationship Id="rId2" Type="http://schemas.openxmlformats.org/officeDocument/2006/relationships/hyperlink" Target="https://www.ncbi.nlm.nih.gov/books/n/whodisability/glossary.gl1/def-item/glossary.gl1-d1/" TargetMode="External"/><Relationship Id="rId1" Type="http://schemas.openxmlformats.org/officeDocument/2006/relationships/slideLayout" Target="../slideLayouts/slideLayout2.xml"/><Relationship Id="rId5" Type="http://schemas.openxmlformats.org/officeDocument/2006/relationships/hyperlink" Target="https://www.ncbi.nlm.nih.gov/books/n/whodisability/glossary.gl1/def-item/glossary.gl1-d24/" TargetMode="External"/><Relationship Id="rId4" Type="http://schemas.openxmlformats.org/officeDocument/2006/relationships/hyperlink" Target="https://www.ncbi.nlm.nih.gov/books/n/whodisability/glossary.gl1/def-item/glossary.gl1-d10/"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www.ncbi.nlm.nih.gov/books/n/whodisability/glossary.gl1/def-item/glossary.gl1-d1/" TargetMode="External"/><Relationship Id="rId2" Type="http://schemas.openxmlformats.org/officeDocument/2006/relationships/hyperlink" Target="https://www.ncbi.nlm.nih.gov/books/n/whodisability/glossary.gl1/def-item/glossary.gl1-d10/"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ncbi.nlm.nih.gov/books/n/whodisability/glossary.gl1/def-item/glossary.gl1-d1/" TargetMode="External"/><Relationship Id="rId2" Type="http://schemas.openxmlformats.org/officeDocument/2006/relationships/hyperlink" Target="https://www.ncbi.nlm.nih.gov/books/n/whodisability/glossary.gl1/def-item/glossary.gl1-d24/"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www.ncbi.nlm.nih.gov/books/n/whodisability/glossary.gl1/def-item/glossary.gl1-d89/" TargetMode="External"/><Relationship Id="rId2" Type="http://schemas.openxmlformats.org/officeDocument/2006/relationships/hyperlink" Target="https://www.ncbi.nlm.nih.gov/books/n/whodisability/glossary.gl1/def-item/glossary.gl1-d2/"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ncbi.nlm.nih.gov/books/n/whodisability/glossary.gl1/def-item/glossary.gl1-d89/" TargetMode="External"/><Relationship Id="rId2" Type="http://schemas.openxmlformats.org/officeDocument/2006/relationships/hyperlink" Target="https://www.ncbi.nlm.nih.gov/books/n/whodisability/glossary.gl1/def-item/glossary.gl1-d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books/n/whodisability/glossary.gl1/def-item/glossary.gl1-d1/" TargetMode="External"/><Relationship Id="rId2" Type="http://schemas.openxmlformats.org/officeDocument/2006/relationships/hyperlink" Target="https://www.ncbi.nlm.nih.gov/books/n/whodisability/glossary.gl1/def-item/glossary.gl1-d6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88864AC-32C1-4E25-BFEA-65AB2BABA563}"/>
              </a:ext>
            </a:extLst>
          </p:cNvPr>
          <p:cNvSpPr>
            <a:spLocks noGrp="1"/>
          </p:cNvSpPr>
          <p:nvPr>
            <p:ph type="subTitle" idx="1"/>
          </p:nvPr>
        </p:nvSpPr>
        <p:spPr>
          <a:xfrm>
            <a:off x="1524000" y="5032632"/>
            <a:ext cx="9144000" cy="1655762"/>
          </a:xfrm>
        </p:spPr>
        <p:txBody>
          <a:bodyPr>
            <a:normAutofit fontScale="92500" lnSpcReduction="10000"/>
          </a:bodyPr>
          <a:lstStyle/>
          <a:p>
            <a:endParaRPr lang="en-US" dirty="0"/>
          </a:p>
          <a:p>
            <a:endParaRPr lang="en-US" dirty="0"/>
          </a:p>
          <a:p>
            <a:r>
              <a:rPr lang="en-US" dirty="0"/>
              <a:t>Presented by</a:t>
            </a:r>
          </a:p>
          <a:p>
            <a:r>
              <a:rPr lang="en-US" b="1" dirty="0"/>
              <a:t>Barr. Yusuf </a:t>
            </a:r>
            <a:r>
              <a:rPr lang="en-US" b="1" dirty="0" err="1"/>
              <a:t>Iyodo</a:t>
            </a:r>
            <a:endParaRPr lang="en-NG" b="1" dirty="0"/>
          </a:p>
        </p:txBody>
      </p:sp>
      <p:sp>
        <p:nvSpPr>
          <p:cNvPr id="7" name="Title 6">
            <a:extLst>
              <a:ext uri="{FF2B5EF4-FFF2-40B4-BE49-F238E27FC236}">
                <a16:creationId xmlns:a16="http://schemas.microsoft.com/office/drawing/2014/main" id="{53FB9AE2-E988-77B4-AA15-E5C7A67AA4F8}"/>
              </a:ext>
            </a:extLst>
          </p:cNvPr>
          <p:cNvSpPr>
            <a:spLocks noGrp="1"/>
          </p:cNvSpPr>
          <p:nvPr>
            <p:ph type="ctrTitle"/>
          </p:nvPr>
        </p:nvSpPr>
        <p:spPr/>
        <p:txBody>
          <a:bodyPr>
            <a:normAutofit fontScale="90000"/>
          </a:bodyPr>
          <a:lstStyle/>
          <a:p>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RIGHTS OF PERSONS WITH DISABILITIES TO AN ACCESSIBLE PHYSICAL ENVIRONMENT AS CONTAINED IN LOCAL LEGISLATIONS AND THE UNCRPD</a:t>
            </a:r>
            <a:br>
              <a:rPr lang="en-NG" sz="1800" dirty="0">
                <a:effectLst/>
                <a:latin typeface="Effra"/>
                <a:ea typeface="Calibri" panose="020F0502020204030204" pitchFamily="34" charset="0"/>
                <a:cs typeface="Times New Roman" panose="02020603050405020304" pitchFamily="18" charset="0"/>
              </a:rPr>
            </a:br>
            <a:endParaRPr lang="en-NG" dirty="0"/>
          </a:p>
        </p:txBody>
      </p:sp>
    </p:spTree>
    <p:extLst>
      <p:ext uri="{BB962C8B-B14F-4D97-AF65-F5344CB8AC3E}">
        <p14:creationId xmlns:p14="http://schemas.microsoft.com/office/powerpoint/2010/main" val="592767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0D43-F6A1-41AC-98F3-869ABD696287}"/>
              </a:ext>
            </a:extLst>
          </p:cNvPr>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NG" dirty="0"/>
          </a:p>
        </p:txBody>
      </p:sp>
      <p:sp>
        <p:nvSpPr>
          <p:cNvPr id="3" name="Content Placeholder 2">
            <a:extLst>
              <a:ext uri="{FF2B5EF4-FFF2-40B4-BE49-F238E27FC236}">
                <a16:creationId xmlns:a16="http://schemas.microsoft.com/office/drawing/2014/main" id="{3EE8D6AD-6984-4BCF-A520-724460A733AC}"/>
              </a:ext>
            </a:extLst>
          </p:cNvPr>
          <p:cNvSpPr>
            <a:spLocks noGrp="1"/>
          </p:cNvSpPr>
          <p:nvPr>
            <p:ph idx="1"/>
          </p:nvPr>
        </p:nvSpPr>
        <p:spPr/>
        <p:txBody>
          <a:bodyPr>
            <a:normAutofit fontScale="25000" lnSpcReduction="20000"/>
          </a:bodyPr>
          <a:lstStyle/>
          <a:p>
            <a:pPr marL="0" indent="0" algn="just">
              <a:lnSpc>
                <a:spcPct val="107000"/>
              </a:lnSpc>
              <a:spcAft>
                <a:spcPts val="800"/>
              </a:spcAft>
              <a:buNone/>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6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8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In addition to contributing to development of a more inclusive and equitable society, Accessibility offers the following advantages; </a:t>
            </a:r>
            <a:endParaRPr kumimoji="0" lang="en-NG" sz="8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228600" algn="just" defTabSz="914400" rtl="0" eaLnBrk="1" fontAlgn="auto" latinLnBrk="0" hangingPunct="1">
              <a:lnSpc>
                <a:spcPct val="107000"/>
              </a:lnSpc>
              <a:spcBef>
                <a:spcPts val="10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Accessible physical infrastructures, systems, services and facilities enable more people with disabilities and other diverse groups of people to use the infrastructures, services and facilities with equity and dignity. • A working environment with good accessibility and mobility gives greater customer and staff satisfaction and can improve public perception and recognition about accessibility. </a:t>
            </a:r>
            <a:endParaRPr kumimoji="0" lang="en-NG" sz="8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Accessibility improves overall safety of the building, which has a direct impact on the number of accidents taking place and during different natural disasters.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While </a:t>
            </a:r>
            <a:r>
              <a:rPr kumimoji="0" lang="en-US" sz="8000" b="1" i="0" u="sng"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reasonable accommodation </a:t>
            </a:r>
            <a:r>
              <a:rPr kumimoji="0" lang="en-US" sz="8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suggests accessibility on an as-needed basis, the concept of universal design is that of the design of products, environments, programmes and services to be usable by all people, to the greatest extent possible, without the need for adaptation or specialized design.</a:t>
            </a:r>
            <a:endParaRPr kumimoji="0" lang="en-NG" sz="8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8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2419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AF691-A3DE-B606-9B63-5E969ECB1F43}"/>
              </a:ext>
            </a:extLst>
          </p:cNvPr>
          <p:cNvSpPr>
            <a:spLocks noGrp="1"/>
          </p:cNvSpPr>
          <p:nvPr>
            <p:ph type="title"/>
          </p:nvPr>
        </p:nvSpPr>
        <p:spPr/>
        <p:txBody>
          <a:bodyPr/>
          <a:lstStyle/>
          <a:p>
            <a:r>
              <a:rPr lang="en-US" dirty="0"/>
              <a:t>Reasonable Accommodation</a:t>
            </a:r>
            <a:br>
              <a:rPr lang="en-US" dirty="0"/>
            </a:br>
            <a:endParaRPr lang="en-NG" dirty="0"/>
          </a:p>
        </p:txBody>
      </p:sp>
      <p:sp>
        <p:nvSpPr>
          <p:cNvPr id="3" name="Content Placeholder 2">
            <a:extLst>
              <a:ext uri="{FF2B5EF4-FFF2-40B4-BE49-F238E27FC236}">
                <a16:creationId xmlns:a16="http://schemas.microsoft.com/office/drawing/2014/main" id="{D3787D9E-53A8-8267-14E2-890556A8BAA5}"/>
              </a:ext>
            </a:extLst>
          </p:cNvPr>
          <p:cNvSpPr>
            <a:spLocks noGrp="1"/>
          </p:cNvSpPr>
          <p:nvPr>
            <p:ph idx="1"/>
          </p:nvPr>
        </p:nvSpPr>
        <p:spPr/>
        <p:txBody>
          <a:bodyPr>
            <a:normAutofit fontScale="62500" lnSpcReduction="20000"/>
          </a:bodyPr>
          <a:lstStyle/>
          <a:p>
            <a:pPr marL="0" indent="0" algn="l">
              <a:buNone/>
            </a:pPr>
            <a:r>
              <a:rPr lang="en-US" b="0" i="0" u="none" strike="noStrike" baseline="0" dirty="0">
                <a:latin typeface="Times New Roman" panose="02020603050405020304" pitchFamily="18" charset="0"/>
                <a:cs typeface="Times New Roman" panose="02020603050405020304" pitchFamily="18" charset="0"/>
              </a:rPr>
              <a:t>EXAMPLES OF REASONABLE ACCOMMODATIONS</a:t>
            </a:r>
          </a:p>
          <a:p>
            <a:pPr algn="l"/>
            <a:r>
              <a:rPr lang="en-US" b="0" i="0" u="none" strike="noStrike" baseline="0" dirty="0">
                <a:latin typeface="Times New Roman" panose="02020603050405020304" pitchFamily="18" charset="0"/>
                <a:cs typeface="Times New Roman" panose="02020603050405020304" pitchFamily="18" charset="0"/>
              </a:rPr>
              <a:t> Modify work schedule</a:t>
            </a:r>
          </a:p>
          <a:p>
            <a:pPr algn="l"/>
            <a:r>
              <a:rPr lang="en-US" b="0" i="0" u="none" strike="noStrike" baseline="0" dirty="0">
                <a:latin typeface="Times New Roman" panose="02020603050405020304" pitchFamily="18" charset="0"/>
                <a:cs typeface="Times New Roman" panose="02020603050405020304" pitchFamily="18" charset="0"/>
              </a:rPr>
              <a:t> Create part-time positions</a:t>
            </a:r>
          </a:p>
          <a:p>
            <a:pPr algn="l"/>
            <a:r>
              <a:rPr lang="en-US" b="0" i="0" u="none" strike="noStrike" baseline="0" dirty="0">
                <a:latin typeface="Times New Roman" panose="02020603050405020304" pitchFamily="18" charset="0"/>
                <a:cs typeface="Times New Roman" panose="02020603050405020304" pitchFamily="18" charset="0"/>
              </a:rPr>
              <a:t> Acquire equipment</a:t>
            </a:r>
          </a:p>
          <a:p>
            <a:pPr algn="l"/>
            <a:r>
              <a:rPr lang="en-US" b="0" i="0" u="none" strike="noStrike" baseline="0" dirty="0">
                <a:latin typeface="Times New Roman" panose="02020603050405020304" pitchFamily="18" charset="0"/>
                <a:cs typeface="Times New Roman" panose="02020603050405020304" pitchFamily="18" charset="0"/>
              </a:rPr>
              <a:t> Modify work station (i.e. Raising the height of a desk)</a:t>
            </a:r>
          </a:p>
          <a:p>
            <a:pPr algn="l"/>
            <a:r>
              <a:rPr lang="en-US" b="0" i="0" u="none" strike="noStrike" baseline="0" dirty="0">
                <a:latin typeface="Times New Roman" panose="02020603050405020304" pitchFamily="18" charset="0"/>
                <a:cs typeface="Times New Roman" panose="02020603050405020304" pitchFamily="18" charset="0"/>
              </a:rPr>
              <a:t> Make existing facilities physically accessible (i.e. accessible parking,</a:t>
            </a:r>
          </a:p>
          <a:p>
            <a:pPr marL="0" indent="0" algn="l">
              <a:buNone/>
            </a:pPr>
            <a:r>
              <a:rPr lang="en-US" b="0" i="0" u="none" strike="noStrike" baseline="0" dirty="0">
                <a:latin typeface="Times New Roman" panose="02020603050405020304" pitchFamily="18" charset="0"/>
                <a:cs typeface="Times New Roman" panose="02020603050405020304" pitchFamily="18" charset="0"/>
              </a:rPr>
              <a:t>handrails, ramp)</a:t>
            </a:r>
          </a:p>
          <a:p>
            <a:pPr algn="l"/>
            <a:r>
              <a:rPr lang="en-US" b="0" i="0" u="none" strike="noStrike" baseline="0" dirty="0">
                <a:latin typeface="Times New Roman" panose="02020603050405020304" pitchFamily="18" charset="0"/>
                <a:cs typeface="Times New Roman" panose="02020603050405020304" pitchFamily="18" charset="0"/>
              </a:rPr>
              <a:t> Modify policies and training materials</a:t>
            </a:r>
          </a:p>
          <a:p>
            <a:pPr algn="l"/>
            <a:r>
              <a:rPr lang="en-US" b="0" i="0" u="none" strike="noStrike" baseline="0" dirty="0">
                <a:latin typeface="Times New Roman" panose="02020603050405020304" pitchFamily="18" charset="0"/>
                <a:cs typeface="Times New Roman" panose="02020603050405020304" pitchFamily="18" charset="0"/>
              </a:rPr>
              <a:t> Provide interpreters and readers</a:t>
            </a:r>
          </a:p>
          <a:p>
            <a:pPr algn="l"/>
            <a:r>
              <a:rPr lang="en-US" b="0" i="0" u="none" strike="noStrike" baseline="0" dirty="0">
                <a:latin typeface="Times New Roman" panose="02020603050405020304" pitchFamily="18" charset="0"/>
                <a:cs typeface="Times New Roman" panose="02020603050405020304" pitchFamily="18" charset="0"/>
              </a:rPr>
              <a:t> Offer flexible leave options</a:t>
            </a:r>
          </a:p>
          <a:p>
            <a:pPr algn="l"/>
            <a:r>
              <a:rPr lang="en-US" b="0" i="0" u="none" strike="noStrike" baseline="0" dirty="0">
                <a:latin typeface="Times New Roman" panose="02020603050405020304" pitchFamily="18" charset="0"/>
                <a:cs typeface="Times New Roman" panose="02020603050405020304" pitchFamily="18" charset="0"/>
              </a:rPr>
              <a:t> Provide accessible transportation options</a:t>
            </a:r>
          </a:p>
          <a:p>
            <a:pPr algn="l"/>
            <a:r>
              <a:rPr lang="en-US" b="0" i="0" u="none" strike="noStrike" baseline="0" dirty="0">
                <a:latin typeface="Times New Roman" panose="02020603050405020304" pitchFamily="18" charset="0"/>
                <a:cs typeface="Times New Roman" panose="02020603050405020304" pitchFamily="18" charset="0"/>
              </a:rPr>
              <a:t> Restructure jobs</a:t>
            </a:r>
          </a:p>
          <a:p>
            <a:pPr algn="l"/>
            <a:r>
              <a:rPr lang="en-US" b="0" i="0" u="none" strike="noStrike" baseline="0" dirty="0">
                <a:latin typeface="Times New Roman" panose="02020603050405020304" pitchFamily="18" charset="0"/>
                <a:cs typeface="Times New Roman" panose="02020603050405020304" pitchFamily="18" charset="0"/>
              </a:rPr>
              <a:t> Reassignment to a vacant position</a:t>
            </a:r>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59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79248-057C-448C-BCC4-E77F97C81B1F}"/>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Universal Design</a:t>
            </a:r>
            <a:endParaRPr lang="en-NG"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25DB557-C9A9-4B27-8303-C6E7C5F1D8FF}"/>
              </a:ext>
            </a:extLst>
          </p:cNvPr>
          <p:cNvSpPr>
            <a:spLocks noGrp="1"/>
          </p:cNvSpPr>
          <p:nvPr>
            <p:ph idx="1"/>
          </p:nvPr>
        </p:nvSpPr>
        <p:spPr/>
        <p:txBody>
          <a:bodyPr>
            <a:normAutofit fontScale="25000" lnSpcReduction="20000"/>
          </a:bodyPr>
          <a:lstStyle/>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endParaRPr kumimoji="0" lang="en-US" sz="7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7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Universal Design is the design and composition of an environment, system, facilities and products so that it can be accessed, understood and used to the greatest extent possible by all people regardless of their age, size, ability or disability. </a:t>
            </a:r>
            <a:endParaRPr kumimoji="0" lang="en-NG" sz="7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7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It is frequently the case that the built environment can be modified permanently so that functional limitations become less disabling and personal or temporary assistive technologies are not needed. For example, the presence of ramps increases the ability of wheelchair users to get around and thus decreases the degree to which the condition that led to their use of a wheelchair is disabling. White and colleagues, (1995) found an increased frequency of trips out of the house and into the community for two-thirds of wheelchair users after ramps were installed in their houses. Wider doors, lower bathroom sinks, and grab bars are other examples of modifications to built environments that decrease the degree to which a building itself may be disabling. Lighting patterns and the materials used for walls and ceilings affect the visual ability of all people, even though the largest impact may be on improving the ability of the person who is hard of hearing to hear in a particular room or the ability of a person who is deaf to see an interpreter or other signers.</a:t>
            </a:r>
            <a:endParaRPr lang="en-US" sz="7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endParaRPr lang="en-US" sz="7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572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7F837-F359-64E1-D197-81E272A00622}"/>
              </a:ext>
            </a:extLst>
          </p:cNvPr>
          <p:cNvSpPr>
            <a:spLocks noGrp="1"/>
          </p:cNvSpPr>
          <p:nvPr>
            <p:ph type="title"/>
          </p:nvPr>
        </p:nvSpPr>
        <p:spPr/>
        <p:txBody>
          <a:bodyPr/>
          <a:lstStyle/>
          <a:p>
            <a:endParaRPr lang="en-NG" dirty="0"/>
          </a:p>
        </p:txBody>
      </p:sp>
      <p:sp>
        <p:nvSpPr>
          <p:cNvPr id="3" name="Content Placeholder 2">
            <a:extLst>
              <a:ext uri="{FF2B5EF4-FFF2-40B4-BE49-F238E27FC236}">
                <a16:creationId xmlns:a16="http://schemas.microsoft.com/office/drawing/2014/main" id="{D199EF18-FFD2-C2B7-C6BB-09C1CD14CCA7}"/>
              </a:ext>
            </a:extLst>
          </p:cNvPr>
          <p:cNvSpPr>
            <a:spLocks noGrp="1"/>
          </p:cNvSpPr>
          <p:nvPr>
            <p:ph idx="1"/>
          </p:nvPr>
        </p:nvSpPr>
        <p:spPr>
          <a:xfrm>
            <a:off x="838200" y="1690688"/>
            <a:ext cx="10515600" cy="5167311"/>
          </a:xfrm>
        </p:spPr>
        <p:txBody>
          <a:bodyPr>
            <a:normAutofit fontScale="40000" lnSpcReduction="20000"/>
          </a:bodyPr>
          <a:lstStyle/>
          <a:p>
            <a:pPr algn="just">
              <a:lnSpc>
                <a:spcPct val="107000"/>
              </a:lnSpc>
              <a:spcAft>
                <a:spcPts val="800"/>
              </a:spcAft>
            </a:pPr>
            <a:r>
              <a:rPr lang="en-US" sz="8000" dirty="0">
                <a:effectLst/>
                <a:latin typeface="Source Sans Pro" panose="020B0503030403020204" pitchFamily="34" charset="0"/>
                <a:ea typeface="Calibri" panose="020F0502020204030204" pitchFamily="34" charset="0"/>
                <a:cs typeface="Arial" panose="020B0604020202020204" pitchFamily="34" charset="0"/>
              </a:rPr>
              <a:t>Universal design is based on the principle that the built environments and instruments used for everyday living can be ergonomically designed so that everyone can use them. Traditionally, architecture and everyday products have been designed for market appeal, with a greater focus on fashion rather than function. However, as the population of older adults and people with disabling conditions increases, there has been a greater trend toward universal design.</a:t>
            </a:r>
          </a:p>
          <a:p>
            <a:pPr algn="just">
              <a:lnSpc>
                <a:spcPct val="107000"/>
              </a:lnSpc>
              <a:spcAft>
                <a:spcPts val="800"/>
              </a:spcAft>
            </a:pP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978325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C29F2-3BA1-62A5-CF6E-19267C380CE9}"/>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518B84E0-21DE-7E52-B94A-61EE1EDB8254}"/>
              </a:ext>
            </a:extLst>
          </p:cNvPr>
          <p:cNvSpPr>
            <a:spLocks noGrp="1"/>
          </p:cNvSpPr>
          <p:nvPr>
            <p:ph idx="1"/>
          </p:nvPr>
        </p:nvSpPr>
        <p:spPr/>
        <p:txBody>
          <a:bodyPr/>
          <a:lstStyle/>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Source Sans Pro" panose="020B0503030403020204" pitchFamily="34" charset="0"/>
                <a:ea typeface="Calibri" panose="020F0502020204030204" pitchFamily="34" charset="0"/>
                <a:cs typeface="Arial" panose="020B0604020202020204" pitchFamily="34" charset="0"/>
              </a:rPr>
              <a:t>The Principles of Universal Design are: </a:t>
            </a:r>
            <a:endParaRPr kumimoji="0" lang="en-NG"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Source Sans Pro" panose="020B0503030403020204" pitchFamily="34" charset="0"/>
                <a:ea typeface="Calibri" panose="020F0502020204030204" pitchFamily="34" charset="0"/>
                <a:cs typeface="Arial" panose="020B0604020202020204" pitchFamily="34" charset="0"/>
              </a:rPr>
              <a:t>• Equitable use </a:t>
            </a:r>
            <a:endParaRPr kumimoji="0" lang="en-NG"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Source Sans Pro" panose="020B0503030403020204" pitchFamily="34" charset="0"/>
                <a:ea typeface="Calibri" panose="020F0502020204030204" pitchFamily="34" charset="0"/>
                <a:cs typeface="Arial" panose="020B0604020202020204" pitchFamily="34" charset="0"/>
              </a:rPr>
              <a:t>• Flexibility in use </a:t>
            </a:r>
            <a:endParaRPr kumimoji="0" lang="en-NG"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Source Sans Pro" panose="020B0503030403020204" pitchFamily="34" charset="0"/>
                <a:ea typeface="Calibri" panose="020F0502020204030204" pitchFamily="34" charset="0"/>
                <a:cs typeface="Arial" panose="020B0604020202020204" pitchFamily="34" charset="0"/>
              </a:rPr>
              <a:t>• Simple and intuitive </a:t>
            </a:r>
            <a:endParaRPr kumimoji="0" lang="en-NG"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Source Sans Pro" panose="020B0503030403020204" pitchFamily="34" charset="0"/>
                <a:ea typeface="Calibri" panose="020F0502020204030204" pitchFamily="34" charset="0"/>
                <a:cs typeface="Arial" panose="020B0604020202020204" pitchFamily="34" charset="0"/>
              </a:rPr>
              <a:t>• Perceptible information </a:t>
            </a:r>
            <a:endParaRPr kumimoji="0" lang="en-NG"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Source Sans Pro" panose="020B0503030403020204" pitchFamily="34" charset="0"/>
                <a:ea typeface="Calibri" panose="020F0502020204030204" pitchFamily="34" charset="0"/>
                <a:cs typeface="Arial" panose="020B0604020202020204" pitchFamily="34" charset="0"/>
              </a:rPr>
              <a:t>• Tolerance for error </a:t>
            </a:r>
            <a:endParaRPr kumimoji="0" lang="en-NG"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Source Sans Pro" panose="020B0503030403020204" pitchFamily="34" charset="0"/>
                <a:ea typeface="Calibri" panose="020F0502020204030204" pitchFamily="34" charset="0"/>
                <a:cs typeface="Arial" panose="020B0604020202020204" pitchFamily="34" charset="0"/>
              </a:rPr>
              <a:t>• Low physical effort </a:t>
            </a:r>
            <a:endParaRPr kumimoji="0" lang="en-NG"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Source Sans Pro" panose="020B0503030403020204" pitchFamily="34" charset="0"/>
                <a:ea typeface="Calibri" panose="020F0502020204030204" pitchFamily="34" charset="0"/>
                <a:cs typeface="Arial" panose="020B0604020202020204" pitchFamily="34" charset="0"/>
              </a:rPr>
              <a:t>• Size and space for approach and use</a:t>
            </a:r>
          </a:p>
          <a:p>
            <a:endParaRPr lang="en-NG" dirty="0"/>
          </a:p>
        </p:txBody>
      </p:sp>
    </p:spTree>
    <p:extLst>
      <p:ext uri="{BB962C8B-B14F-4D97-AF65-F5344CB8AC3E}">
        <p14:creationId xmlns:p14="http://schemas.microsoft.com/office/powerpoint/2010/main" val="670515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859C-9D0B-8E68-FBD6-5A564E19DF23}"/>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B59C4E66-977F-ADC0-D712-94141B139BB1}"/>
              </a:ext>
            </a:extLst>
          </p:cNvPr>
          <p:cNvSpPr>
            <a:spLocks noGrp="1"/>
          </p:cNvSpPr>
          <p:nvPr>
            <p:ph idx="1"/>
          </p:nvPr>
        </p:nvSpPr>
        <p:spPr/>
        <p:txBody>
          <a:bodyPr>
            <a:normAutofit fontScale="70000" lnSpcReduction="20000"/>
          </a:bodyPr>
          <a:lstStyle/>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Affordable universal design concepts are needed for low-income and middle-income countries. More research is needed to develop and test for effectiveness solutions that are inexpensive and appropriate for such countries. Some simple low-cost examples of universal design include:</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▪lower first steps;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50520"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▪better interior and exterior handrails at entrances to buses;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502920"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▪priority seating;</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655320"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▪improved lighting;</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807720"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▪raised paved loading pads where there are no pavements;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960120"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removal of turnstiles.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156587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2878-1106-2BB7-298D-8D9EB53DB554}"/>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4FD2AB51-8525-2FDA-6202-15FAC947A714}"/>
              </a:ext>
            </a:extLst>
          </p:cNvPr>
          <p:cNvSpPr>
            <a:spLocks noGrp="1"/>
          </p:cNvSpPr>
          <p:nvPr>
            <p:ph idx="1"/>
          </p:nvPr>
        </p:nvSpPr>
        <p:spPr/>
        <p:txBody>
          <a:bodyPr/>
          <a:lstStyle/>
          <a:p>
            <a:pPr marL="342900" marR="404495" lvl="0" indent="-342900" algn="just">
              <a:lnSpc>
                <a:spcPct val="107000"/>
              </a:lnSpc>
              <a:buFont typeface="Symbol" panose="05050102010706020507" pitchFamily="18" charset="2"/>
              <a:buChar char=""/>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seating platform next to a communal hand pump to provide an opportunity for rest and enable small children to reach the pump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404495" lvl="0" indent="-342900" algn="just">
              <a:lnSpc>
                <a:spcPct val="107000"/>
              </a:lnSpc>
              <a:buFont typeface="Symbol" panose="05050102010706020507" pitchFamily="18" charset="2"/>
              <a:buChar char=""/>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ramped access and a concrete apron at the pump post to help wheelchair users, making it possible to bring large, wheeled water containers to the village pump and reduce the number of trips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1417320"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bench fitted over a pit latrine, making latrine use easier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034912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F24D-5720-75E1-5600-F4D4EAE696DF}"/>
              </a:ext>
            </a:extLst>
          </p:cNvPr>
          <p:cNvSpPr>
            <a:spLocks noGrp="1"/>
          </p:cNvSpPr>
          <p:nvPr>
            <p:ph type="title"/>
          </p:nvPr>
        </p:nvSpPr>
        <p:spPr/>
        <p:txBody>
          <a:bodyPr/>
          <a:lstStyle/>
          <a:p>
            <a:r>
              <a:rPr lang="en-US" dirty="0"/>
              <a:t>Why Accessibility?</a:t>
            </a:r>
            <a:endParaRPr lang="en-NG" dirty="0"/>
          </a:p>
        </p:txBody>
      </p:sp>
      <p:sp>
        <p:nvSpPr>
          <p:cNvPr id="3" name="Content Placeholder 2">
            <a:extLst>
              <a:ext uri="{FF2B5EF4-FFF2-40B4-BE49-F238E27FC236}">
                <a16:creationId xmlns:a16="http://schemas.microsoft.com/office/drawing/2014/main" id="{AF710996-5CCD-6F6E-32E7-985DA6BD618C}"/>
              </a:ext>
            </a:extLst>
          </p:cNvPr>
          <p:cNvSpPr>
            <a:spLocks noGrp="1"/>
          </p:cNvSpPr>
          <p:nvPr>
            <p:ph idx="1"/>
          </p:nvPr>
        </p:nvSpPr>
        <p:spPr/>
        <p:txBody>
          <a:bodyPr>
            <a:normAutofit fontScale="70000" lnSpcReduction="20000"/>
          </a:bodyPr>
          <a:lstStyle/>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Accessibility is a collective good that benefits all. It facilitates full and effective participation of all and should therefore be considered a central component of good policy to achieve inclusive and sustainable urban development. A city that is well designed is well designed for all.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Accessibility is a precondition for the enjoyment of human rights of persons with disabilities and is a means for economic, social, cultural and political empowerment, participation and inclusion.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 An accessible and disability-inclusive urban development agenda can be realized everywhere. This requires strong commitments in concrete terms, which include inclusive and disability-responsive urban policy frameworks, appropriate regulatory structures and standards, "design for all" approaches in planning and design, and predictable resource allocations. It also requires active and meaningful participation of persons with disabilities and their organizations, as rights-holders and as agents and beneficiaries of development during all stages of the urbanization process.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388371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C18ED-A604-A097-711E-60261843F0C5}"/>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2BB8407E-EA02-6F61-2C9F-089E9E17DD52}"/>
              </a:ext>
            </a:extLst>
          </p:cNvPr>
          <p:cNvSpPr>
            <a:spLocks noGrp="1"/>
          </p:cNvSpPr>
          <p:nvPr>
            <p:ph idx="1"/>
          </p:nvPr>
        </p:nvSpPr>
        <p:spPr/>
        <p:txBody>
          <a:bodyPr>
            <a:normAutofit fontScale="70000" lnSpcReduction="20000"/>
          </a:bodyPr>
          <a:lstStyle/>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The Sustainable Development Goals message to “leave no one behind” seeks to ensure that the targets are met for all peoples and segments of society, including persons with disabilities in cities.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Achievement of a truly inclusive New Urban Agenda, where no one is left behind, requires a holistic and people-centred approach that informs, engages, and involves persons with disabilities and their organizations in all aspects of urban development, in particular in their access to adequate housing.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A New Urban Agenda cannot be achieved unless it responds to the needs and rights of everyone, including the estimated one billion people with disabilities.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Universal design, as a concept and principle, should be reflected in designs and plans for new built environments and in renovations to existing buildings and facilities to ensure they are accessible for all.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051483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2F96D-A6BF-B826-EA8F-1D5BEB23331E}"/>
              </a:ext>
            </a:extLst>
          </p:cNvPr>
          <p:cNvSpPr>
            <a:spLocks noGrp="1"/>
          </p:cNvSpPr>
          <p:nvPr>
            <p:ph type="title"/>
          </p:nvPr>
        </p:nvSpPr>
        <p:spPr>
          <a:xfrm>
            <a:off x="838200" y="365125"/>
            <a:ext cx="10515600" cy="1325563"/>
          </a:xfrm>
        </p:spPr>
        <p:txBody>
          <a:bodyPr>
            <a:normAutofit fontScale="90000"/>
          </a:bodyPr>
          <a:lstStyle/>
          <a:p>
            <a:pPr indent="457200">
              <a:lnSpc>
                <a:spcPct val="107000"/>
              </a:lnSpc>
              <a:spcAft>
                <a:spcPts val="800"/>
              </a:spcAft>
            </a:pPr>
            <a:r>
              <a:rPr lang="en-US" sz="3300" b="1" dirty="0">
                <a:effectLst/>
                <a:latin typeface="Source Sans Pro" panose="020B0503030403020204" pitchFamily="34" charset="0"/>
                <a:ea typeface="Calibri" panose="020F0502020204030204" pitchFamily="34" charset="0"/>
                <a:cs typeface="Arial" panose="020B0604020202020204" pitchFamily="34" charset="0"/>
              </a:rPr>
              <a:t>Some Legal Provisions and Commitments on Accessibility </a:t>
            </a:r>
            <a:br>
              <a:rPr lang="en-NG" sz="3600" dirty="0">
                <a:effectLst/>
                <a:latin typeface="Calibri" panose="020F0502020204030204" pitchFamily="34" charset="0"/>
                <a:ea typeface="Calibri" panose="020F0502020204030204" pitchFamily="34" charset="0"/>
                <a:cs typeface="Times New Roman" panose="02020603050405020304" pitchFamily="18" charset="0"/>
              </a:rPr>
            </a:br>
            <a:endParaRPr lang="en-NG" dirty="0"/>
          </a:p>
        </p:txBody>
      </p:sp>
      <p:sp>
        <p:nvSpPr>
          <p:cNvPr id="9" name="Content Placeholder 8">
            <a:extLst>
              <a:ext uri="{FF2B5EF4-FFF2-40B4-BE49-F238E27FC236}">
                <a16:creationId xmlns:a16="http://schemas.microsoft.com/office/drawing/2014/main" id="{F79584B1-4AFE-AF28-0BFA-543ACD3DE4A2}"/>
              </a:ext>
            </a:extLst>
          </p:cNvPr>
          <p:cNvSpPr>
            <a:spLocks noGrp="1"/>
          </p:cNvSpPr>
          <p:nvPr>
            <p:ph idx="1"/>
          </p:nvPr>
        </p:nvSpPr>
        <p:spPr/>
        <p:txBody>
          <a:bodyPr>
            <a:normAutofit fontScale="92500" lnSpcReduction="10000"/>
          </a:bodyPr>
          <a:lstStyle/>
          <a:p>
            <a:pPr algn="just">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Programme of Action adopted by the International Conference on Population and Development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(Cairo, Egypt, 5-13 September 1994)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considered the situation of persons with disabilities in the context of a reproductive health and development framework. It urged Governments: (a) to consider the needs of persons with disabilities in terms of ethical and human rights dimensions; (b) to develop infrastructure to address the needs of persons with disabilities with regard to education, training and rehabilitation; (c) to promote mechanisms to ensure the rights of persons with disabilities; and (d) to promote systems for the social and economic integration of persons with disabilities.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NG" sz="2400" dirty="0">
              <a:solidFill>
                <a:srgbClr val="000000"/>
              </a:solidFill>
              <a:effectLst/>
              <a:latin typeface="Arial" panose="020B0604020202020204" pitchFamily="34" charset="0"/>
              <a:ea typeface="Calibri" panose="020F0502020204030204" pitchFamily="34" charset="0"/>
            </a:endParaRPr>
          </a:p>
          <a:p>
            <a:endParaRPr lang="en-NG" dirty="0"/>
          </a:p>
        </p:txBody>
      </p:sp>
    </p:spTree>
    <p:extLst>
      <p:ext uri="{BB962C8B-B14F-4D97-AF65-F5344CB8AC3E}">
        <p14:creationId xmlns:p14="http://schemas.microsoft.com/office/powerpoint/2010/main" val="1559636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531D8-7185-4ACF-AF31-9D87B9F1DEE6}"/>
              </a:ext>
            </a:extLst>
          </p:cNvPr>
          <p:cNvSpPr>
            <a:spLocks noGrp="1"/>
          </p:cNvSpPr>
          <p:nvPr>
            <p:ph type="title"/>
          </p:nvPr>
        </p:nvSpPr>
        <p:spPr>
          <a:xfrm>
            <a:off x="838200" y="247137"/>
            <a:ext cx="10515600" cy="1325563"/>
          </a:xfrm>
        </p:spPr>
        <p:txBody>
          <a:bodyPr/>
          <a:lstStyle/>
          <a:p>
            <a:r>
              <a:rPr lang="en-US" b="1" dirty="0">
                <a:solidFill>
                  <a:prstClr val="black"/>
                </a:solidFill>
                <a:latin typeface="Times New Roman" panose="02020603050405020304" pitchFamily="18" charset="0"/>
                <a:ea typeface="Calibri" panose="020F0502020204030204" pitchFamily="34" charset="0"/>
                <a:cs typeface="+mn-cs"/>
              </a:rPr>
              <a:t>Understanding disability</a:t>
            </a:r>
            <a:br>
              <a:rPr lang="en-NG" sz="1600" dirty="0">
                <a:solidFill>
                  <a:prstClr val="black"/>
                </a:solidFill>
                <a:latin typeface="Times New Roman" panose="02020603050405020304" pitchFamily="18" charset="0"/>
                <a:ea typeface="Calibri" panose="020F0502020204030204" pitchFamily="34" charset="0"/>
                <a:cs typeface="+mn-cs"/>
              </a:rPr>
            </a:b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60FE97F-3E1A-41CC-919A-B399A7ED93E0}"/>
              </a:ext>
            </a:extLst>
          </p:cNvPr>
          <p:cNvSpPr>
            <a:spLocks noGrp="1"/>
          </p:cNvSpPr>
          <p:nvPr>
            <p:ph idx="1"/>
          </p:nvPr>
        </p:nvSpPr>
        <p:spPr>
          <a:xfrm>
            <a:off x="838200" y="2120592"/>
            <a:ext cx="10515600" cy="4351338"/>
          </a:xfrm>
        </p:spPr>
        <p:txBody>
          <a:bodyPr>
            <a:normAutofit lnSpcReduction="10000"/>
          </a:bodyPr>
          <a:lstStyle/>
          <a:p>
            <a:pPr algn="just">
              <a:lnSpc>
                <a:spcPct val="107000"/>
              </a:lnSpc>
              <a:spcAft>
                <a:spcPts val="800"/>
              </a:spcAft>
            </a:pPr>
            <a:r>
              <a:rPr lang="en-US" dirty="0">
                <a:latin typeface="Times New Roman" panose="02020603050405020304" pitchFamily="18" charset="0"/>
                <a:ea typeface="Calibri" panose="020F0502020204030204" pitchFamily="34" charset="0"/>
              </a:rPr>
              <a:t>Disability is part of the human condition. Everyone is likely to experience it, either permanently or temporarily, at some point in their life (WHO &amp; World Bank, 2011, p. 3). </a:t>
            </a:r>
            <a:r>
              <a:rPr lang="en-US" b="1" dirty="0">
                <a:latin typeface="Times New Roman" panose="02020603050405020304" pitchFamily="18" charset="0"/>
                <a:ea typeface="Calibri" panose="020F0502020204030204" pitchFamily="34" charset="0"/>
              </a:rPr>
              <a:t>People with disabilities are diverse </a:t>
            </a:r>
            <a:r>
              <a:rPr lang="en-US" dirty="0">
                <a:latin typeface="Times New Roman" panose="02020603050405020304" pitchFamily="18" charset="0"/>
                <a:ea typeface="Calibri" panose="020F0502020204030204" pitchFamily="34" charset="0"/>
              </a:rPr>
              <a:t>and not defined by their disability (Al </a:t>
            </a:r>
            <a:r>
              <a:rPr lang="en-US" dirty="0" err="1">
                <a:latin typeface="Times New Roman" panose="02020603050405020304" pitchFamily="18" charset="0"/>
                <a:ea typeface="Calibri" panose="020F0502020204030204" pitchFamily="34" charset="0"/>
              </a:rPr>
              <a:t>Ju’beh</a:t>
            </a:r>
            <a:r>
              <a:rPr lang="en-US" dirty="0">
                <a:latin typeface="Times New Roman" panose="02020603050405020304" pitchFamily="18" charset="0"/>
                <a:ea typeface="Calibri" panose="020F0502020204030204" pitchFamily="34" charset="0"/>
              </a:rPr>
              <a:t>, 2015, p. 14; WHO &amp; World Bank, 2011, p. 7). Disabilities may be visible or invisible, and onset can be at birth, or during childhood, working age years or old age.</a:t>
            </a:r>
            <a:endParaRPr lang="en-NG" sz="2000" dirty="0">
              <a:latin typeface="Times New Roman" panose="02020603050405020304" pitchFamily="18" charset="0"/>
              <a:ea typeface="Calibri" panose="020F0502020204030204" pitchFamily="34" charset="0"/>
            </a:endParaRPr>
          </a:p>
          <a:p>
            <a:pPr algn="just">
              <a:spcAft>
                <a:spcPts val="0"/>
              </a:spcAft>
            </a:pPr>
            <a:r>
              <a:rPr lang="en-US" dirty="0">
                <a:solidFill>
                  <a:srgbClr val="000000"/>
                </a:solidFill>
                <a:latin typeface="Times New Roman" panose="02020603050405020304" pitchFamily="18" charset="0"/>
                <a:ea typeface="Calibri" panose="020F0502020204030204" pitchFamily="34" charset="0"/>
              </a:rPr>
              <a:t>The </a:t>
            </a:r>
            <a:r>
              <a:rPr lang="en-US" b="1" dirty="0">
                <a:solidFill>
                  <a:srgbClr val="000000"/>
                </a:solidFill>
                <a:latin typeface="Times New Roman" panose="02020603050405020304" pitchFamily="18" charset="0"/>
                <a:ea typeface="Calibri" panose="020F0502020204030204" pitchFamily="34" charset="0"/>
              </a:rPr>
              <a:t>UN Convention on the Rights of Persons with Disabilities </a:t>
            </a:r>
            <a:r>
              <a:rPr lang="en-US" dirty="0">
                <a:solidFill>
                  <a:srgbClr val="000000"/>
                </a:solidFill>
                <a:latin typeface="Times New Roman" panose="02020603050405020304" pitchFamily="18" charset="0"/>
                <a:ea typeface="Calibri" panose="020F0502020204030204" pitchFamily="34" charset="0"/>
              </a:rPr>
              <a:t>(UNCRPD) recognizes that ‘disability is an evolving concept’ (UNCRPD, 2006, p. 1):</a:t>
            </a:r>
            <a:endParaRPr lang="en-NG" sz="1800" dirty="0">
              <a:solidFill>
                <a:srgbClr val="000000"/>
              </a:solidFill>
              <a:latin typeface="Calibri" panose="020F0502020204030204" pitchFamily="34" charset="0"/>
              <a:ea typeface="Calibri" panose="020F0502020204030204" pitchFamily="34" charset="0"/>
            </a:endParaRPr>
          </a:p>
          <a:p>
            <a:pPr marL="0" indent="0">
              <a:buNone/>
            </a:pPr>
            <a:endParaRPr lang="en-NG" dirty="0"/>
          </a:p>
        </p:txBody>
      </p:sp>
    </p:spTree>
    <p:extLst>
      <p:ext uri="{BB962C8B-B14F-4D97-AF65-F5344CB8AC3E}">
        <p14:creationId xmlns:p14="http://schemas.microsoft.com/office/powerpoint/2010/main" val="1672223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FB5EF-EE29-3786-5BA9-FF5F4B6501E6}"/>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AF17C189-B745-153E-87F8-C2327070C8EA}"/>
              </a:ext>
            </a:extLst>
          </p:cNvPr>
          <p:cNvSpPr>
            <a:spLocks noGrp="1"/>
          </p:cNvSpPr>
          <p:nvPr>
            <p:ph idx="1"/>
          </p:nvPr>
        </p:nvSpPr>
        <p:spPr/>
        <p:txBody>
          <a:bodyPr>
            <a:normAutofit fontScale="92500" lnSpcReduction="20000"/>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2013, the United Nations High-level Meeting on Disability and Development and its action-oriented Outcome Document stressed the importance of ensuring accessibility for, and inclusion of persons with disabilities in all aspects of development and giving due consideration to all persons with disabilities in the 2030 Agenda for Sustainable Development. The Outcome Document further called for actions to ensure accessibility, following the universal design approach, by removing barriers to the physical environment, transportation, employment, education, health, services, information and assistive devices, such as ICTs, including in remote or rural areas, to achieve the fullest potential throughout the whole life cycle of persons with disabilities.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942234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3DC6-2D37-5287-FB49-6D70254913A2}"/>
              </a:ext>
            </a:extLst>
          </p:cNvPr>
          <p:cNvSpPr>
            <a:spLocks noGrp="1"/>
          </p:cNvSpPr>
          <p:nvPr>
            <p:ph type="title"/>
          </p:nvPr>
        </p:nvSpPr>
        <p:spPr/>
        <p:txBody>
          <a:bodyPr/>
          <a:lstStyle/>
          <a:p>
            <a:r>
              <a:rPr lang="en-US" dirty="0"/>
              <a:t>UNCRPD</a:t>
            </a:r>
            <a:endParaRPr lang="en-NG" dirty="0"/>
          </a:p>
        </p:txBody>
      </p:sp>
      <p:sp>
        <p:nvSpPr>
          <p:cNvPr id="3" name="Content Placeholder 2">
            <a:extLst>
              <a:ext uri="{FF2B5EF4-FFF2-40B4-BE49-F238E27FC236}">
                <a16:creationId xmlns:a16="http://schemas.microsoft.com/office/drawing/2014/main" id="{696FB49E-8901-CFF0-3447-F0829849C9F9}"/>
              </a:ext>
            </a:extLst>
          </p:cNvPr>
          <p:cNvSpPr>
            <a:spLocks noGrp="1"/>
          </p:cNvSpPr>
          <p:nvPr>
            <p:ph idx="1"/>
          </p:nvPr>
        </p:nvSpPr>
        <p:spPr/>
        <p:txBody>
          <a:bodyPr>
            <a:normAutofit fontScale="77500" lnSpcReduction="20000"/>
          </a:bodyPr>
          <a:lstStyle/>
          <a:p>
            <a:pPr algn="just">
              <a:lnSpc>
                <a:spcPct val="107000"/>
              </a:lnSpc>
              <a:spcAft>
                <a:spcPts val="800"/>
              </a:spcAft>
            </a:pPr>
            <a:r>
              <a:rPr lang="en-NG" sz="2800" dirty="0">
                <a:effectLst/>
                <a:latin typeface="Source Sans Pro" panose="020B0503030403020204" pitchFamily="34" charset="0"/>
                <a:ea typeface="Calibri" panose="020F0502020204030204" pitchFamily="34" charset="0"/>
                <a:cs typeface="Arial" panose="020B0604020202020204" pitchFamily="34" charset="0"/>
              </a:rPr>
              <a:t>General Assembly of United Nations passed a convention for persons with disabilities named Convention on the Rights of Persons with Disabilities (CRPD) in 2006 and entrée into force in 2008. </a:t>
            </a:r>
            <a:endParaRPr lang="en-US" sz="2800" dirty="0">
              <a:effectLst/>
              <a:latin typeface="Source Sans Pro" panose="020B0503030403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effectLst/>
                <a:latin typeface="Source Sans Pro" panose="020B0503030403020204" pitchFamily="34" charset="0"/>
                <a:ea typeface="Calibri" panose="020F0502020204030204" pitchFamily="34" charset="0"/>
                <a:cs typeface="Arial" panose="020B0604020202020204" pitchFamily="34" charset="0"/>
              </a:rPr>
              <a:t>Nigerian</a:t>
            </a:r>
            <a:r>
              <a:rPr lang="en-NG" sz="2800" dirty="0">
                <a:effectLst/>
                <a:latin typeface="Source Sans Pro" panose="020B0503030403020204" pitchFamily="34" charset="0"/>
                <a:ea typeface="Calibri" panose="020F0502020204030204" pitchFamily="34" charset="0"/>
                <a:cs typeface="Arial" panose="020B0604020202020204" pitchFamily="34" charset="0"/>
              </a:rPr>
              <a:t> government has signed and ratified this </a:t>
            </a:r>
            <a:r>
              <a:rPr lang="en-US" sz="2800" dirty="0">
                <a:effectLst/>
                <a:latin typeface="Source Sans Pro" panose="020B0503030403020204" pitchFamily="34" charset="0"/>
                <a:ea typeface="Calibri" panose="020F0502020204030204" pitchFamily="34" charset="0"/>
                <a:cs typeface="Arial" panose="020B0604020202020204" pitchFamily="34" charset="0"/>
              </a:rPr>
              <a:t>all-important instrument</a:t>
            </a:r>
            <a:r>
              <a:rPr lang="en-NG" sz="2800" dirty="0">
                <a:effectLst/>
                <a:latin typeface="Source Sans Pro" panose="020B0503030403020204" pitchFamily="34" charset="0"/>
                <a:ea typeface="Calibri" panose="020F0502020204030204" pitchFamily="34" charset="0"/>
                <a:cs typeface="Arial" panose="020B0604020202020204" pitchFamily="34" charset="0"/>
              </a:rPr>
              <a:t>. </a:t>
            </a:r>
            <a:r>
              <a:rPr lang="en-US" sz="2800" dirty="0">
                <a:effectLst/>
                <a:latin typeface="Source Sans Pro" panose="020B0503030403020204" pitchFamily="34" charset="0"/>
                <a:ea typeface="Calibri" panose="020F0502020204030204" pitchFamily="34" charset="0"/>
                <a:cs typeface="Arial" panose="020B0604020202020204" pitchFamily="34" charset="0"/>
              </a:rPr>
              <a:t>The Convention on the Rights of Persons with Disabilities (CRPD) is an international human rights treaty of the United Nations intended to protect the rights and dignity of persons with disabilities. Parties to the Convention are required to promote, protect, and ensure the full enjoyment of human rights by persons with disabilities and ensure that they enjoy full equality under the law. This convention has accepted “accessibility” as one of its important guiding principles in article 3, since accessibility is the essential prerequisites for all people with all forms of disabilities to protect, promote and ensure their all rights enshrined in the whole convention.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925192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B1C63-210C-5077-0A7C-7B84213EAAD9}"/>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92E2F22B-4B3E-7FF8-F42C-4919C2A3E4F3}"/>
              </a:ext>
            </a:extLst>
          </p:cNvPr>
          <p:cNvSpPr>
            <a:spLocks noGrp="1"/>
          </p:cNvSpPr>
          <p:nvPr>
            <p:ph idx="1"/>
          </p:nvPr>
        </p:nvSpPr>
        <p:spPr/>
        <p:txBody>
          <a:bodyPr>
            <a:normAutofit lnSpcReduction="10000"/>
          </a:bodyPr>
          <a:lstStyle/>
          <a:p>
            <a:pPr algn="just"/>
            <a:r>
              <a:rPr lang="en-NG" sz="2800" dirty="0">
                <a:effectLst/>
                <a:latin typeface="Times New Roman" panose="02020603050405020304" pitchFamily="18" charset="0"/>
                <a:ea typeface="Calibri" panose="020F0502020204030204" pitchFamily="34" charset="0"/>
                <a:cs typeface="Times New Roman" panose="02020603050405020304" pitchFamily="18" charset="0"/>
              </a:rPr>
              <a:t>There are eight guiding principles that underlie the Convention (CRPD). These are: (a) respect for inherent dignity, individual autonomy including the freedom to make one’s own choices, and independence of persons; (b) non-discrimination; (c) full and effective participation and inclusion in society; (d) respect for difference, and acceptance of persons with disabilities as part of human diversity and humanity; (e) equality of opportunity; (f ) accessibility; (g) equality between men and women; (h) respect for the evolving capacities of children with disabilities, and respect for the right of children with disabilities to preserve their identities (article 3). </a:t>
            </a:r>
            <a:endParaRPr lang="en-NG" sz="2400" dirty="0">
              <a:effectLst/>
              <a:latin typeface="Effra"/>
              <a:ea typeface="Calibri" panose="020F0502020204030204" pitchFamily="34" charset="0"/>
              <a:cs typeface="Times New Roman" panose="02020603050405020304" pitchFamily="18" charset="0"/>
            </a:endParaRPr>
          </a:p>
          <a:p>
            <a:r>
              <a:rPr lang="en-NG" sz="2800" dirty="0">
                <a:effectLst/>
                <a:latin typeface="Times New Roman" panose="02020603050405020304" pitchFamily="18" charset="0"/>
                <a:ea typeface="Calibri" panose="020F0502020204030204" pitchFamily="34" charset="0"/>
              </a:rPr>
              <a:t>The principles and provisions in the CRPD are mutually reinforced by the substantive rights of persons with disabilities that it recognises.</a:t>
            </a:r>
            <a:endParaRPr lang="en-NG" dirty="0"/>
          </a:p>
        </p:txBody>
      </p:sp>
    </p:spTree>
    <p:extLst>
      <p:ext uri="{BB962C8B-B14F-4D97-AF65-F5344CB8AC3E}">
        <p14:creationId xmlns:p14="http://schemas.microsoft.com/office/powerpoint/2010/main" val="2218360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ED8C2-4661-ADCD-6D23-7E932965CBFF}"/>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6BE3EB53-4FEE-C850-113E-3C23934617EA}"/>
              </a:ext>
            </a:extLst>
          </p:cNvPr>
          <p:cNvSpPr>
            <a:spLocks noGrp="1"/>
          </p:cNvSpPr>
          <p:nvPr>
            <p:ph idx="1"/>
          </p:nvPr>
        </p:nvSpPr>
        <p:spPr/>
        <p:txBody>
          <a:bodyPr>
            <a:normAutofit fontScale="70000" lnSpcReduction="20000"/>
          </a:bodyPr>
          <a:lstStyle/>
          <a:p>
            <a:pPr algn="just">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S</a:t>
            </a: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pe</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cific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rights stipulated by the</a:t>
            </a: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 CRPD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regarding Accessibility </a:t>
            </a: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include the rights to “accessibility including information technology” (article 9),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“live independently and be included in the community” (article 19),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“personal mobility” (article 20),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NG" sz="2800" dirty="0" err="1">
                <a:effectLst/>
                <a:latin typeface="Times New Roman" panose="02020603050405020304" pitchFamily="18" charset="0"/>
                <a:ea typeface="Calibri" panose="020F0502020204030204" pitchFamily="34" charset="0"/>
                <a:cs typeface="Times New Roman" panose="02020603050405020304" pitchFamily="18" charset="0"/>
              </a:rPr>
              <a:t>habilitation</a:t>
            </a: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 and rehabilitation” (article 26), and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“adequate standard of living and protection” (article 28).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Furthermore, the CRPD enjoins states parties to raise awareness of the rights of persons with disabilities (article 8), to “adopt all appropriate legislative, administrative and other measures for the implementation of the rights recognised in the convention”, and take “appropriate measures, including legislation, to modify or abolish existing laws, regulations, customs and practices that constitute discrimination against persons with disabilities” (article 4).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717044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11EAF-39FA-AEF0-30AF-0F3F9C8AB67A}"/>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0A25B783-3766-C243-994D-78279596AC59}"/>
              </a:ext>
            </a:extLst>
          </p:cNvPr>
          <p:cNvSpPr>
            <a:spLocks noGrp="1"/>
          </p:cNvSpPr>
          <p:nvPr>
            <p:ph idx="1"/>
          </p:nvPr>
        </p:nvSpPr>
        <p:spPr/>
        <p:txBody>
          <a:bodyPr>
            <a:normAutofit fontScale="62500" lnSpcReduction="20000"/>
          </a:bodyPr>
          <a:lstStyle/>
          <a:p>
            <a:pPr algn="just">
              <a:lnSpc>
                <a:spcPct val="107000"/>
              </a:lnSpc>
              <a:spcAft>
                <a:spcPts val="1560"/>
              </a:spcAft>
            </a:pPr>
            <a:r>
              <a:rPr lang="en-NG"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Article 9 – </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 A</a:t>
            </a:r>
            <a:r>
              <a:rPr lang="en-NG"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elucidates further that</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560"/>
              </a:spcAft>
            </a:pPr>
            <a:r>
              <a:rPr lang="en-NG"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States Parties shall also take appropriate measures to:</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tabLst>
                <a:tab pos="457200" algn="l"/>
              </a:tabLst>
            </a:pPr>
            <a:r>
              <a:rPr lang="en-NG"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Develop, promulgate and monitor the implementation of minimum standards and guidelines for the accessibility of facilities and services open or provided to the public;</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tabLst>
                <a:tab pos="457200" algn="l"/>
              </a:tabLst>
            </a:pPr>
            <a:r>
              <a:rPr lang="en-NG"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Ensure that private entities that offer facilities and services which are open or provided to the public take into account all aspects of accessibility for persons with disabilities;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tabLst>
                <a:tab pos="457200" algn="l"/>
              </a:tabLst>
            </a:pPr>
            <a:r>
              <a:rPr lang="en-NG"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Provide training for stakeholders accessibility issues facing persons with disabilities;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tabLst>
                <a:tab pos="457200" algn="l"/>
              </a:tabLst>
            </a:pPr>
            <a:r>
              <a:rPr lang="en-NG"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Provide in buildings and other facilities open to the public signage in Braille and in easy to read and understand;</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tabLst>
                <a:tab pos="457200" algn="l"/>
              </a:tabLst>
            </a:pPr>
            <a:r>
              <a:rPr lang="en-NG"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Provide forms of live assistance and intermediaries, including guides, readers and professional sign language interpreters, to facilitate accessibility to buildings and other facilities open to the public.</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402861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3E6AE-6B64-762F-01C8-F910A44380FE}"/>
              </a:ext>
            </a:extLst>
          </p:cNvPr>
          <p:cNvSpPr>
            <a:spLocks noGrp="1"/>
          </p:cNvSpPr>
          <p:nvPr>
            <p:ph type="title"/>
          </p:nvPr>
        </p:nvSpPr>
        <p:spPr/>
        <p:txBody>
          <a:bodyPr>
            <a:normAutofit fontScale="90000"/>
          </a:bodyPr>
          <a:lstStyle/>
          <a:p>
            <a:pPr>
              <a:lnSpc>
                <a:spcPct val="107000"/>
              </a:lnSpc>
              <a:spcAft>
                <a:spcPts val="800"/>
              </a:spcAft>
            </a:pPr>
            <a:r>
              <a:rPr lang="en-US" sz="3200" b="1" i="1" dirty="0">
                <a:effectLst/>
                <a:latin typeface="Source Sans Pro" panose="020B0503030403020204" pitchFamily="34" charset="0"/>
                <a:ea typeface="Calibri" panose="020F0502020204030204" pitchFamily="34" charset="0"/>
                <a:cs typeface="Arial" panose="020B0604020202020204" pitchFamily="34" charset="0"/>
              </a:rPr>
              <a:t>Draft Protocol to the African Charter on Human and People’s Rights on the Rights of Persons with Disabilities</a:t>
            </a:r>
            <a:br>
              <a:rPr lang="en-NG" sz="2000" b="1" dirty="0">
                <a:effectLst/>
                <a:latin typeface="Calibri" panose="020F0502020204030204" pitchFamily="34" charset="0"/>
                <a:ea typeface="Calibri" panose="020F0502020204030204" pitchFamily="34" charset="0"/>
                <a:cs typeface="Times New Roman" panose="02020603050405020304" pitchFamily="18" charset="0"/>
              </a:rPr>
            </a:br>
            <a:endParaRPr lang="en-NG" sz="2000" b="1" dirty="0"/>
          </a:p>
        </p:txBody>
      </p:sp>
      <p:sp>
        <p:nvSpPr>
          <p:cNvPr id="3" name="Content Placeholder 2">
            <a:extLst>
              <a:ext uri="{FF2B5EF4-FFF2-40B4-BE49-F238E27FC236}">
                <a16:creationId xmlns:a16="http://schemas.microsoft.com/office/drawing/2014/main" id="{E26E1DCC-3E30-CDC7-AB56-6BE341F8BB73}"/>
              </a:ext>
            </a:extLst>
          </p:cNvPr>
          <p:cNvSpPr>
            <a:spLocks noGrp="1"/>
          </p:cNvSpPr>
          <p:nvPr>
            <p:ph idx="1"/>
          </p:nvPr>
        </p:nvSpPr>
        <p:spPr/>
        <p:txBody>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Article 15 of the draft Protocol to the African Charter on Human and People’s Rights on the Rights of Persons with Disabilities provides that persons will disabilities shall have barrier free rights to accessible physical environment. This regional law takes cue from the elaborate provisions of the UNCRPD and provides template for national governments to be guided by in the bid to enact instruments of rights protection in Africa.</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278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1ED48-4BD6-B60B-4AA3-3A4C77110909}"/>
              </a:ext>
            </a:extLst>
          </p:cNvPr>
          <p:cNvSpPr>
            <a:spLocks noGrp="1"/>
          </p:cNvSpPr>
          <p:nvPr>
            <p:ph type="title"/>
          </p:nvPr>
        </p:nvSpPr>
        <p:spPr/>
        <p:txBody>
          <a:bodyPr>
            <a:normAutofit fontScale="90000"/>
          </a:bodyPr>
          <a:lstStyle/>
          <a:p>
            <a:pPr>
              <a:lnSpc>
                <a:spcPct val="107000"/>
              </a:lnSpc>
              <a:spcAft>
                <a:spcPts val="800"/>
              </a:spcAft>
            </a:pPr>
            <a:r>
              <a:rPr lang="en-US" sz="4400" i="1" dirty="0">
                <a:effectLst/>
                <a:latin typeface="Source Sans Pro" panose="020B0503030403020204" pitchFamily="34" charset="0"/>
                <a:ea typeface="Calibri" panose="020F0502020204030204" pitchFamily="34" charset="0"/>
                <a:cs typeface="Arial" panose="020B0604020202020204" pitchFamily="34" charset="0"/>
              </a:rPr>
              <a:t>New Urban Agendas </a:t>
            </a:r>
            <a:br>
              <a:rPr lang="en-NG" sz="3600" dirty="0">
                <a:effectLst/>
                <a:latin typeface="Calibri" panose="020F0502020204030204" pitchFamily="34" charset="0"/>
                <a:ea typeface="Calibri" panose="020F0502020204030204" pitchFamily="34" charset="0"/>
                <a:cs typeface="Times New Roman" panose="02020603050405020304" pitchFamily="18" charset="0"/>
              </a:rPr>
            </a:br>
            <a:endParaRPr lang="en-NG" dirty="0"/>
          </a:p>
        </p:txBody>
      </p:sp>
      <p:sp>
        <p:nvSpPr>
          <p:cNvPr id="3" name="Content Placeholder 2">
            <a:extLst>
              <a:ext uri="{FF2B5EF4-FFF2-40B4-BE49-F238E27FC236}">
                <a16:creationId xmlns:a16="http://schemas.microsoft.com/office/drawing/2014/main" id="{947851CD-728F-D02A-6BA4-17FD58AC7832}"/>
              </a:ext>
            </a:extLst>
          </p:cNvPr>
          <p:cNvSpPr>
            <a:spLocks noGrp="1"/>
          </p:cNvSpPr>
          <p:nvPr>
            <p:ph idx="1"/>
          </p:nvPr>
        </p:nvSpPr>
        <p:spPr/>
        <p:txBody>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New Urban Agenda represents a shared vision for a better and more sustainable future – one in which all people have equal rights and access to the benefits and opportunities that cities can offer, and in which the international community reconsiders the urban systems and physical form of our urban spaces to achieve this. </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implementation of the New Urban Agenda contributes to the implementation and localization of the 2030 Agenda for Sustainable Development in an integrated manner. </a:t>
            </a:r>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092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86EF5-D943-06A8-5534-56D20A80EF9D}"/>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26A2BC75-0BB0-DE9B-62BD-5A5509A10932}"/>
              </a:ext>
            </a:extLst>
          </p:cNvPr>
          <p:cNvSpPr>
            <a:spLocks noGrp="1"/>
          </p:cNvSpPr>
          <p:nvPr>
            <p:ph idx="1"/>
          </p:nvPr>
        </p:nvSpPr>
        <p:spPr/>
        <p:txBody>
          <a:bodyPr>
            <a:normAutofit fontScale="92500"/>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vision is to develop cities for all, with equal access to resources in cities and other human settlements, to promote inclusivity and ensure that all inhabitants, of present and future generations, without discrimination, are able to inhabit and produce just, safe, healthy, accessible, affordable, resilient and sustainable cities and human settlements to foster prosperity and life of quality.</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disability has been referenced for 15 times in The New Urban Agenda and the persons with disabilities have been recognized one of the most vulnerable group as well as an important stakeholder amongst others. </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012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4584C-F3E1-0D4A-5CD9-7C99D9C9A4C9}"/>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799EF70F-7B3D-C370-78EE-0BDBA6E217C6}"/>
              </a:ext>
            </a:extLst>
          </p:cNvPr>
          <p:cNvSpPr>
            <a:spLocks noGrp="1"/>
          </p:cNvSpPr>
          <p:nvPr>
            <p:ph idx="1"/>
          </p:nvPr>
        </p:nvSpPr>
        <p:spPr/>
        <p:txBody>
          <a:bodyPr>
            <a:normAutofit fontScale="62500" lnSpcReduction="20000"/>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order to achieve the vision, the New Urban Agenda is guided by the following principles: </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Leave no one behind, by ending poverty in all its forms and dimensions, including the eradication of extreme poverty, by ensuring equal rights and opportunities, socioeconomic and cultural diversity, and integration in the urban space, by enhancing livability, education, food security and nutrition, health and well-being, including ending the epidemics of AIDS, tuberculosis and malaria, by promoting safety and eliminating discrimination and all forms of violence, by ensuring public participation providing safe and equal access for all, and by providing equal access for all to physical and social infrastructure and basic services, as well as adequate and affordable housing. </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Ensure sustainable and inclusive urban economies by leveraging the agglomeration benefits of well-planned urbanization, including high productivity, competitiveness and innovation, by promoting full and productive employment and decent work for all, by ensuring the creation of decent jobs and equal access for all to economic and productive resources and opportunities and by preventing land speculation, promoting secure land tenure and managing urban shrinking, where appropriate. </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8409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0F12F-6E7F-02C5-AF21-1FBFB91C6B8C}"/>
              </a:ext>
            </a:extLst>
          </p:cNvPr>
          <p:cNvSpPr>
            <a:spLocks noGrp="1"/>
          </p:cNvSpPr>
          <p:nvPr>
            <p:ph type="title"/>
          </p:nvPr>
        </p:nvSpPr>
        <p:spPr/>
        <p:txBody>
          <a:bodyPr>
            <a:normAutofit fontScale="90000"/>
          </a:bodyPr>
          <a:lstStyle/>
          <a:p>
            <a:pPr>
              <a:lnSpc>
                <a:spcPct val="107000"/>
              </a:lnSpc>
              <a:spcAft>
                <a:spcPts val="800"/>
              </a:spcAft>
            </a:pPr>
            <a:r>
              <a:rPr lang="en-US" sz="4400" i="1" dirty="0">
                <a:effectLst/>
                <a:latin typeface="Source Sans Pro" panose="020B0503030403020204" pitchFamily="34" charset="0"/>
                <a:ea typeface="Calibri" panose="020F0502020204030204" pitchFamily="34" charset="0"/>
                <a:cs typeface="Arial" panose="020B0604020202020204" pitchFamily="34" charset="0"/>
              </a:rPr>
              <a:t>Discrimination against Persons with Disabilities (Prohibition) Act, 2018</a:t>
            </a:r>
            <a:br>
              <a:rPr lang="en-NG" sz="3600" dirty="0">
                <a:effectLst/>
                <a:latin typeface="Calibri" panose="020F0502020204030204" pitchFamily="34" charset="0"/>
                <a:ea typeface="Calibri" panose="020F0502020204030204" pitchFamily="34" charset="0"/>
                <a:cs typeface="Times New Roman" panose="02020603050405020304" pitchFamily="18" charset="0"/>
              </a:rPr>
            </a:br>
            <a:endParaRPr lang="en-NG" dirty="0"/>
          </a:p>
        </p:txBody>
      </p:sp>
      <p:sp>
        <p:nvSpPr>
          <p:cNvPr id="3" name="Content Placeholder 2">
            <a:extLst>
              <a:ext uri="{FF2B5EF4-FFF2-40B4-BE49-F238E27FC236}">
                <a16:creationId xmlns:a16="http://schemas.microsoft.com/office/drawing/2014/main" id="{BEC28141-D31D-38F5-D4D6-425AD8078011}"/>
              </a:ext>
            </a:extLst>
          </p:cNvPr>
          <p:cNvSpPr>
            <a:spLocks noGrp="1"/>
          </p:cNvSpPr>
          <p:nvPr>
            <p:ph idx="1"/>
          </p:nvPr>
        </p:nvSpPr>
        <p:spPr/>
        <p:txBody>
          <a:bodyPr/>
          <a:lstStyle/>
          <a:p>
            <a:pPr algn="just">
              <a:lnSpc>
                <a:spcPct val="115000"/>
              </a:lnSpc>
              <a:spcAft>
                <a:spcPts val="6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Nigeria enacted the Discrimination Against Persons with Disabilities (Prohibition) Act, in 2019. This marks a significant milestone in the history of disability activism in the country. Prior to this time, there is little or no coordination of disability inclusion efforts by different stakeholders in Nigeria. Generally, commitment to disability inclusion by stakeholders was also low.</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025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F1A60-9141-4007-8A28-E06D20CCEF1E}"/>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ACE4D548-F8CE-45D9-BC4A-B530B0829765}"/>
              </a:ext>
            </a:extLst>
          </p:cNvPr>
          <p:cNvSpPr>
            <a:spLocks noGrp="1"/>
          </p:cNvSpPr>
          <p:nvPr>
            <p:ph idx="1"/>
          </p:nvPr>
        </p:nvSpPr>
        <p:spPr/>
        <p:txBody>
          <a:bodyPr>
            <a:normAutofit/>
          </a:bodyPr>
          <a:lstStyle/>
          <a:p>
            <a:pPr algn="just">
              <a:spcAft>
                <a:spcPts val="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Persons with disabilities include those who have long-term physical, mental, intellectual or sensory impairments which in interaction with various barriers may hinder their full and effective participation in society on an equal basis with others’ (UNCRPD, 2006, p. 4). </a:t>
            </a:r>
            <a:endParaRPr lang="en-NG"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0"/>
              </a:spcAft>
              <a:buNone/>
            </a:pPr>
            <a:endParaRPr lang="en-NG"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 fluid definition accommodates different understandings of disability or impairment (Schulze, 2010, p. 27, pp. 35-36), but by defining disability as an interaction, makes clear that disability is not an attribute of the person (WHO &amp; World Bank, 2011, p. 5). As Al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Ju’beh</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notes (2015, p. 13), </a:t>
            </a:r>
            <a:endParaRPr lang="en-NG"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7165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8611-641E-69A2-7E7A-CA6EEA13B5B7}"/>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6C3D1210-F8E6-8F06-A5A7-478DEA271401}"/>
              </a:ext>
            </a:extLst>
          </p:cNvPr>
          <p:cNvSpPr>
            <a:spLocks noGrp="1"/>
          </p:cNvSpPr>
          <p:nvPr>
            <p:ph idx="1"/>
          </p:nvPr>
        </p:nvSpPr>
        <p:spPr/>
        <p:txBody>
          <a:bodyPr/>
          <a:lstStyle/>
          <a:p>
            <a:pPr algn="just">
              <a:lnSpc>
                <a:spcPct val="115000"/>
              </a:lnSpc>
              <a:spcAft>
                <a:spcPts val="6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Discrimination Against Persons with Disabilities (Prohibition) Act 2018 makes provisions for the full inclusion of persons with disabilities in Nigeria. It also establishes a National Commission for Persons with Disabilities and vests it with the responsibility to implement the provisions of the Act to promote and protect the rights of persons with disabilities to basic services on an equal basis with persons without disabilities. The Act contains various accessibility provisions which implementation is been pursued.</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23341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0571C-58D3-971B-BA1D-BD6BF5A9D8B5}"/>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24394D19-5E59-4BA5-4773-A55A59F1D43A}"/>
              </a:ext>
            </a:extLst>
          </p:cNvPr>
          <p:cNvSpPr>
            <a:spLocks noGrp="1"/>
          </p:cNvSpPr>
          <p:nvPr>
            <p:ph idx="1"/>
          </p:nvPr>
        </p:nvSpPr>
        <p:spPr/>
        <p:txBody>
          <a:bodyPr>
            <a:normAutofit/>
          </a:bodyPr>
          <a:lstStyle/>
          <a:p>
            <a:pPr algn="just">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S</a:t>
            </a:r>
            <a:r>
              <a:rPr lang="en-NG" sz="2800" dirty="0" err="1">
                <a:effectLst/>
                <a:latin typeface="Times New Roman" panose="02020603050405020304" pitchFamily="18" charset="0"/>
                <a:ea typeface="Calibri" panose="020F0502020204030204" pitchFamily="34" charset="0"/>
                <a:cs typeface="Times New Roman" panose="02020603050405020304" pitchFamily="18" charset="0"/>
              </a:rPr>
              <a:t>ection</a:t>
            </a: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 57(1) requires that all schools shall be inclusive of and accessible to persons with disabilities and “shall have (a) at least one trained staff member to cater for the educational development of persons with disabilities;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a:t>
            </a: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(c) special facilities for the effective education of persons with disabilities.” </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869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721E-F784-3815-AEC9-7ED04F48CA79}"/>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26EA608A-D90B-F78E-3C59-95060DEC7A92}"/>
              </a:ext>
            </a:extLst>
          </p:cNvPr>
          <p:cNvSpPr>
            <a:spLocks noGrp="1"/>
          </p:cNvSpPr>
          <p:nvPr>
            <p:ph idx="1"/>
          </p:nvPr>
        </p:nvSpPr>
        <p:spPr/>
        <p:txBody>
          <a:bodyPr/>
          <a:lstStyle/>
          <a:p>
            <a:pPr algn="just"/>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t>
            </a:r>
            <a:r>
              <a:rPr lang="en-NG" sz="2800" dirty="0" err="1">
                <a:effectLst/>
                <a:latin typeface="Times New Roman" panose="02020603050405020304" pitchFamily="18" charset="0"/>
                <a:ea typeface="Calibri" panose="020F0502020204030204" pitchFamily="34" charset="0"/>
                <a:cs typeface="Times New Roman" panose="02020603050405020304" pitchFamily="18" charset="0"/>
              </a:rPr>
              <a:t>ection</a:t>
            </a: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 3 states that it is unlawful for a person to discriminate against persons with disabilities by refusing them access to any public premises, facilities and services.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NG" sz="2800" dirty="0">
                <a:effectLst/>
                <a:latin typeface="Times New Roman" panose="02020603050405020304" pitchFamily="18" charset="0"/>
                <a:ea typeface="Calibri" panose="020F0502020204030204" pitchFamily="34" charset="0"/>
                <a:cs typeface="Times New Roman" panose="02020603050405020304" pitchFamily="18" charset="0"/>
              </a:rPr>
              <a:t>Section 4 requires that public buildings are “constructed with the necessary accessibility aids such as lifts (where necessary), ramps and any other facility.”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NG" sz="2800" dirty="0">
                <a:effectLst/>
                <a:latin typeface="Times New Roman" panose="02020603050405020304" pitchFamily="18" charset="0"/>
                <a:ea typeface="Calibri" panose="020F0502020204030204" pitchFamily="34" charset="0"/>
                <a:cs typeface="Times New Roman" panose="02020603050405020304" pitchFamily="18" charset="0"/>
              </a:rPr>
              <a:t>Section 5 stipulates that “a road side-walk, pedestrian crossing and other facility made for public use shall be made accessible” for persons with disabilities.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Furthermore, </a:t>
            </a:r>
            <a:endParaRPr lang="en-NG"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978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FA34D-36DD-3708-8721-F0500C0E7526}"/>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97EE65A6-5A71-E56C-8E10-052A367E7443}"/>
              </a:ext>
            </a:extLst>
          </p:cNvPr>
          <p:cNvSpPr>
            <a:spLocks noGrp="1"/>
          </p:cNvSpPr>
          <p:nvPr>
            <p:ph idx="1"/>
          </p:nvPr>
        </p:nvSpPr>
        <p:spPr/>
        <p:txBody>
          <a:bodyPr>
            <a:normAutofit fontScale="85000" lnSpcReduction="10000"/>
          </a:bodyPr>
          <a:lstStyle/>
          <a:p>
            <a:pPr algn="just">
              <a:lnSpc>
                <a:spcPct val="115000"/>
              </a:lnSpc>
              <a:spcAft>
                <a:spcPts val="1000"/>
              </a:spcAf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Section 7(1) Before erecting any public structure, its plan shall be scrutinized by the relevant authority to ensure that the plan conforms with the building code.</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(2)     A government or government agency, body or individual responsible for the approval of building plans shall not approve the plan of a public building if the plan does not make provision for accessibility facilities in line with the building code.</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(3)     An officer who approves or directs the approval of a building plan that contravenes the building code, commits an offence and is liable on conviction to a fine at least N1,000,000 or a term of imprisonment of two years or both.</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962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DABF6-6F63-321C-16B4-973F5CEBB1CA}"/>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0852DA8A-BB8F-079E-AB5B-D27733D3CF8F}"/>
              </a:ext>
            </a:extLst>
          </p:cNvPr>
          <p:cNvSpPr>
            <a:spLocks noGrp="1"/>
          </p:cNvSpPr>
          <p:nvPr>
            <p:ph idx="1"/>
          </p:nvPr>
        </p:nvSpPr>
        <p:spPr/>
        <p:txBody>
          <a:bodyPr>
            <a:normAutofit lnSpcReduction="10000"/>
          </a:bodyPr>
          <a:lstStyle/>
          <a:p>
            <a:pPr algn="just">
              <a:lnSpc>
                <a:spcPct val="115000"/>
              </a:lnSpc>
              <a:spcAft>
                <a:spcPts val="1000"/>
              </a:spcAft>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Section 8(1)  Subject to section 7, in the event of the existence of a state of inaccessibility or barrier to access of a person with disability to an environment that he has a right o duty to access, he may, without prejudice to his right to seek redress in court, notify the relevant authority in charge of the environment of the existence of the state of inaccessibility or barrier to accessibility of the environment, and the relevant authority in charge shall take immediate and necessary steps to remove the barrier and make the environment accessible to the person with disability.</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509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B9491-8774-6BD6-B44C-EF915F18FE3B}"/>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2F8C6CD6-F7DB-AA42-210E-56BE89174F49}"/>
              </a:ext>
            </a:extLst>
          </p:cNvPr>
          <p:cNvSpPr>
            <a:spLocks noGrp="1"/>
          </p:cNvSpPr>
          <p:nvPr>
            <p:ph idx="1"/>
          </p:nvPr>
        </p:nvSpPr>
        <p:spPr/>
        <p:txBody>
          <a:bodyPr>
            <a:normAutofit fontScale="70000" lnSpcReduction="20000"/>
          </a:bodyPr>
          <a:lstStyle/>
          <a:p>
            <a:pPr marL="0" marR="0" lvl="0" indent="0" algn="just" defTabSz="914400" rtl="0" eaLnBrk="1" fontAlgn="auto" latinLnBrk="0" hangingPunct="1">
              <a:lnSpc>
                <a:spcPct val="115000"/>
              </a:lnSpc>
              <a:spcBef>
                <a:spcPts val="1000"/>
              </a:spcBef>
              <a:spcAft>
                <a:spcPts val="1000"/>
              </a:spcAft>
              <a:buClrTx/>
              <a:buSzTx/>
              <a:buNone/>
              <a:tabLst/>
              <a:defRPr/>
            </a:pPr>
            <a:r>
              <a:rPr kumimoji="0" lang="en-GB"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(2)     A relevant authority in charge that receives the notice in subsection </a:t>
            </a:r>
            <a:endParaRPr lang="en-US" sz="3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1000"/>
              </a:spcBef>
              <a:spcAft>
                <a:spcPts val="1000"/>
              </a:spcAft>
              <a:buClrTx/>
              <a:buSzTx/>
              <a:buNone/>
              <a:tabLst/>
              <a:defRPr/>
            </a:pPr>
            <a:r>
              <a:rPr kumimoji="0" lang="en-GB"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 but fails to comply, commits an offence and is liable on conviction, if it is –</a:t>
            </a:r>
            <a:endParaRPr kumimoji="0" lang="en-NG"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1000"/>
              </a:spcBef>
              <a:spcAft>
                <a:spcPts val="1000"/>
              </a:spcAft>
              <a:buClrTx/>
              <a:buSzTx/>
              <a:buNone/>
              <a:tabLst/>
              <a:defRPr/>
            </a:pPr>
            <a:r>
              <a:rPr kumimoji="0" lang="en-GB"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     a corporate body, N10,000 damages payable to the effected </a:t>
            </a:r>
            <a:endParaRPr kumimoji="0" lang="en-NG"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kumimoji="0" lang="en-GB"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person for each day of default; or</a:t>
            </a:r>
          </a:p>
          <a:p>
            <a:pPr marL="0" indent="0" algn="just">
              <a:lnSpc>
                <a:spcPct val="115000"/>
              </a:lnSpc>
              <a:spcAft>
                <a:spcPts val="1000"/>
              </a:spcAft>
              <a:buNone/>
            </a:pPr>
            <a:r>
              <a:rPr lang="en-GB" sz="3600" dirty="0">
                <a:effectLst/>
                <a:latin typeface="Times New Roman" panose="02020603050405020304" pitchFamily="18" charset="0"/>
                <a:ea typeface="Calibri" panose="020F0502020204030204" pitchFamily="34" charset="0"/>
                <a:cs typeface="Times New Roman" panose="02020603050405020304" pitchFamily="18" charset="0"/>
              </a:rPr>
              <a:t>(b)     an individual, N5,000 damages payable to the effected person each day of </a:t>
            </a:r>
            <a:endParaRPr lang="en-NG"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3600" dirty="0">
                <a:effectLst/>
                <a:latin typeface="Times New Roman" panose="02020603050405020304" pitchFamily="18" charset="0"/>
                <a:ea typeface="Calibri" panose="020F0502020204030204" pitchFamily="34" charset="0"/>
                <a:cs typeface="Times New Roman" panose="02020603050405020304" pitchFamily="18" charset="0"/>
              </a:rPr>
              <a:t>default or six months imprisonment or both.</a:t>
            </a:r>
            <a:endParaRPr lang="en-NG"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1000"/>
              </a:spcBef>
              <a:spcAft>
                <a:spcPts val="1000"/>
              </a:spcAft>
              <a:buClrTx/>
              <a:buSzTx/>
              <a:buNone/>
              <a:tabLst/>
              <a:defRPr/>
            </a:pPr>
            <a:endParaRPr kumimoji="0" lang="en-NG"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1237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8F27F-89F7-D2D6-4A4E-D7E2C1074150}"/>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D0ACC6BD-0726-E9B1-617C-3244A13DB1F3}"/>
              </a:ext>
            </a:extLst>
          </p:cNvPr>
          <p:cNvSpPr>
            <a:spLocks noGrp="1"/>
          </p:cNvSpPr>
          <p:nvPr>
            <p:ph idx="1"/>
          </p:nvPr>
        </p:nvSpPr>
        <p:spPr/>
        <p:txBody>
          <a:bodyPr>
            <a:normAutofit lnSpcReduction="10000"/>
          </a:bodyPr>
          <a:lstStyle/>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Section 10 </a:t>
            </a: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(1) Government transport services providers shall make provisions for lifts, ramps and other accessible aids to enhance the accessibility of their vehicles, parks and bus stop to persons with disabilities including those on wheel-chairs.</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(2)     Every public vehicle shall have functional available and visual display of their destination within five years from the commencement of this Act.</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564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CC821-2F9E-8C2F-88A1-064C356139CF}"/>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24C59670-EBAB-968E-B9CB-947099CB96E7}"/>
              </a:ext>
            </a:extLst>
          </p:cNvPr>
          <p:cNvSpPr>
            <a:spLocks noGrp="1"/>
          </p:cNvSpPr>
          <p:nvPr>
            <p:ph idx="1"/>
          </p:nvPr>
        </p:nvSpPr>
        <p:spPr/>
        <p:txBody>
          <a:bodyPr>
            <a:normAutofit fontScale="62500" lnSpcReduction="20000"/>
          </a:bodyPr>
          <a:lstStyle/>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Section 11. (1) Transport service providers shall make provisions for lifts, ramps and other accessible aids to enhance the accessibility of their vehicles, parks and bus stops to persons with disabilities including those on wheelchairs.</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(2)     Lifts, ramps and all other accessibility equipment in or for vehicles, and at parks or bus stops shall be maintained in operational condition.</a:t>
            </a: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(3)     There shall be regular and frequent maintenance of all accessibility aids and equipment, and defective ones shall be promptly repaired or replaced.</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(4)     Before a person with disability boards or alights from a vehicle, the driver shall ensure that the vehicle comes to a stop.</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(5)     When a person with disability intends to board a vehicle, all other intending passengers shall wait for him to board before them.</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53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913C-40A0-1A08-398C-2762C49C37B6}"/>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1594C975-7A13-8F92-6D04-84A5F2A40089}"/>
              </a:ext>
            </a:extLst>
          </p:cNvPr>
          <p:cNvSpPr>
            <a:spLocks noGrp="1"/>
          </p:cNvSpPr>
          <p:nvPr>
            <p:ph idx="1"/>
          </p:nvPr>
        </p:nvSpPr>
        <p:spPr/>
        <p:txBody>
          <a:bodyPr/>
          <a:lstStyle/>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Section 13(1)     Seaports facilities and vessels shall be made accessible to persons with disabilities.</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(2)     Railway stations, trains and facilities in the trains shall be made accessible to persons with disabilities.</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41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147B-DD7A-2F4F-EDFA-DEE2750BA9A7}"/>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F76994F5-DB0E-0192-9D1F-1BB64EF6B2A8}"/>
              </a:ext>
            </a:extLst>
          </p:cNvPr>
          <p:cNvSpPr>
            <a:spLocks noGrp="1"/>
          </p:cNvSpPr>
          <p:nvPr>
            <p:ph idx="1"/>
          </p:nvPr>
        </p:nvSpPr>
        <p:spPr/>
        <p:txBody>
          <a:bodyPr>
            <a:normAutofit fontScale="62500" lnSpcReduction="20000"/>
          </a:bodyPr>
          <a:lstStyle/>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Section 14. (1)     All airlines operating in Nigeria shall  -</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     ensure the accessibility of their aircraft to persons with disabilities</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(b)     make available presentable and functional wheelchairs for the conveyance of persons with disabilities who need them to and from the aircraft;</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(c)     ensure that persons with disabilities are assisted to get on and off board in safety and reasonable comfort; and</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(d)     ensure that person with disabilities are accorded priority while boarding and disembarking from the aircraft.</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(2)     All airports shall make available for the conveyance of persons with disabilities who need presentable and functional assistive and protective devices to and from the aircraft.</a:t>
            </a:r>
            <a:endParaRPr lang="en-NG"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226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BB59-74A1-47F5-A1EE-7DC33DF0D1F4}"/>
              </a:ext>
            </a:extLst>
          </p:cNvPr>
          <p:cNvSpPr>
            <a:spLocks noGrp="1"/>
          </p:cNvSpPr>
          <p:nvPr>
            <p:ph type="title"/>
          </p:nvPr>
        </p:nvSpPr>
        <p:spPr/>
        <p:txBody>
          <a:bodyPr>
            <a:normAutofit/>
          </a:bodyPr>
          <a:lstStyle/>
          <a:p>
            <a:pPr marL="228600" lvl="0" indent="-228600">
              <a:lnSpc>
                <a:spcPct val="107000"/>
              </a:lnSpc>
              <a:spcBef>
                <a:spcPts val="1000"/>
              </a:spcBef>
              <a:spcAft>
                <a:spcPts val="800"/>
              </a:spcAft>
            </a:pPr>
            <a:br>
              <a:rPr lang="en-NG" sz="1600" dirty="0">
                <a:solidFill>
                  <a:prstClr val="black"/>
                </a:solidFill>
                <a:latin typeface="Times New Roman" panose="02020603050405020304" pitchFamily="18" charset="0"/>
                <a:ea typeface="Calibri" panose="020F0502020204030204" pitchFamily="34" charset="0"/>
                <a:cs typeface="+mn-cs"/>
              </a:rPr>
            </a:br>
            <a:endParaRPr lang="en-NG" dirty="0"/>
          </a:p>
        </p:txBody>
      </p:sp>
      <p:sp>
        <p:nvSpPr>
          <p:cNvPr id="3" name="Content Placeholder 2">
            <a:extLst>
              <a:ext uri="{FF2B5EF4-FFF2-40B4-BE49-F238E27FC236}">
                <a16:creationId xmlns:a16="http://schemas.microsoft.com/office/drawing/2014/main" id="{C69284B5-2D10-4471-B927-725667688631}"/>
              </a:ext>
            </a:extLst>
          </p:cNvPr>
          <p:cNvSpPr>
            <a:spLocks noGrp="1"/>
          </p:cNvSpPr>
          <p:nvPr>
            <p:ph idx="1"/>
          </p:nvPr>
        </p:nvSpPr>
        <p:spPr/>
        <p:txBody>
          <a:bodyPr>
            <a:normAutofit/>
          </a:bodyPr>
          <a:lstStyle/>
          <a:p>
            <a:r>
              <a:rPr lang="en-US" sz="2800" dirty="0">
                <a:solidFill>
                  <a:srgbClr val="000000"/>
                </a:solidFill>
                <a:latin typeface="Times New Roman" panose="02020603050405020304" pitchFamily="18" charset="0"/>
                <a:ea typeface="Calibri" panose="020F0502020204030204" pitchFamily="34" charset="0"/>
              </a:rPr>
              <a:t>‘An impairment on its own would not lead to disability should there be a completely inclusive and comprehensively accessible environment’, which includes addressing attitudinal barriers such as stereotypes, prejudices and other forms of paternalistic and </a:t>
            </a:r>
            <a:r>
              <a:rPr lang="en-US" sz="2800" dirty="0" err="1">
                <a:solidFill>
                  <a:srgbClr val="000000"/>
                </a:solidFill>
                <a:latin typeface="Times New Roman" panose="02020603050405020304" pitchFamily="18" charset="0"/>
                <a:ea typeface="Calibri" panose="020F0502020204030204" pitchFamily="34" charset="0"/>
              </a:rPr>
              <a:t>patronising</a:t>
            </a:r>
            <a:r>
              <a:rPr lang="en-US" sz="2800" dirty="0">
                <a:solidFill>
                  <a:srgbClr val="000000"/>
                </a:solidFill>
                <a:latin typeface="Times New Roman" panose="02020603050405020304" pitchFamily="18" charset="0"/>
                <a:ea typeface="Calibri" panose="020F0502020204030204" pitchFamily="34" charset="0"/>
              </a:rPr>
              <a:t> treatment (Schulze, 2010, p. 27). UNCRPD’s definition enshrines the social model of disability (Schulze, 2010, p. 27).</a:t>
            </a:r>
            <a:endParaRPr lang="en-NG" sz="2800" dirty="0">
              <a:solidFill>
                <a:srgbClr val="000000"/>
              </a:solidFill>
              <a:latin typeface="Calibri" panose="020F0502020204030204" pitchFamily="34" charset="0"/>
              <a:ea typeface="Calibri" panose="020F0502020204030204" pitchFamily="34" charset="0"/>
            </a:endParaRPr>
          </a:p>
          <a:p>
            <a:endParaRPr lang="en-NG" dirty="0"/>
          </a:p>
        </p:txBody>
      </p:sp>
    </p:spTree>
    <p:extLst>
      <p:ext uri="{BB962C8B-B14F-4D97-AF65-F5344CB8AC3E}">
        <p14:creationId xmlns:p14="http://schemas.microsoft.com/office/powerpoint/2010/main" val="36715831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173CE-2B02-44BF-868C-8692C80DEF77}"/>
              </a:ext>
            </a:extLst>
          </p:cNvPr>
          <p:cNvSpPr>
            <a:spLocks noGrp="1"/>
          </p:cNvSpPr>
          <p:nvPr>
            <p:ph type="title"/>
          </p:nvPr>
        </p:nvSpPr>
        <p:spPr/>
        <p:txBody>
          <a:bodyPr>
            <a:normAutofit fontScale="90000"/>
          </a:bodyPr>
          <a:lstStyle/>
          <a:p>
            <a:pPr>
              <a:lnSpc>
                <a:spcPct val="107000"/>
              </a:lnSpc>
              <a:spcAft>
                <a:spcPts val="800"/>
              </a:spcAft>
            </a:pPr>
            <a:r>
              <a:rPr lang="en-US" sz="4400" i="1" dirty="0">
                <a:effectLst/>
                <a:latin typeface="Source Sans Pro" panose="020B0503030403020204" pitchFamily="34" charset="0"/>
                <a:ea typeface="Calibri" panose="020F0502020204030204" pitchFamily="34" charset="0"/>
                <a:cs typeface="Arial" panose="020B0604020202020204" pitchFamily="34" charset="0"/>
              </a:rPr>
              <a:t>Kogi State Disability Law </a:t>
            </a:r>
            <a:br>
              <a:rPr lang="en-NG" sz="3600" dirty="0">
                <a:effectLst/>
                <a:latin typeface="Calibri" panose="020F0502020204030204" pitchFamily="34" charset="0"/>
                <a:ea typeface="Calibri" panose="020F0502020204030204" pitchFamily="34" charset="0"/>
                <a:cs typeface="Times New Roman" panose="02020603050405020304" pitchFamily="18" charset="0"/>
              </a:rPr>
            </a:br>
            <a:endParaRPr lang="en-NG" dirty="0"/>
          </a:p>
        </p:txBody>
      </p:sp>
      <p:sp>
        <p:nvSpPr>
          <p:cNvPr id="3" name="Content Placeholder 2">
            <a:extLst>
              <a:ext uri="{FF2B5EF4-FFF2-40B4-BE49-F238E27FC236}">
                <a16:creationId xmlns:a16="http://schemas.microsoft.com/office/drawing/2014/main" id="{455872C8-2BA2-93B5-4721-8D0DD5D8A078}"/>
              </a:ext>
            </a:extLst>
          </p:cNvPr>
          <p:cNvSpPr>
            <a:spLocks noGrp="1"/>
          </p:cNvSpPr>
          <p:nvPr>
            <p:ph idx="1"/>
          </p:nvPr>
        </p:nvSpPr>
        <p:spPr/>
        <p:txBody>
          <a:bodyPr/>
          <a:lstStyle/>
          <a:p>
            <a:pPr algn="just"/>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2021, the government of Kogi State passed a law to protect the rights of persons with disabilities and set up a disability office to ensure implementation of the provisions of the law. Key provisions of the law centres on accessibility of built environment and public spaces, this law contribute to the implementation of UNCRPD and disability related national law to uplift life of persons with disabilities and provide Persons with disabilities with access to basic services, human rights, and opportunities including accessible physical environment. </a:t>
            </a:r>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548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73E4-56B8-A043-9514-7F1C33AA5BAE}"/>
              </a:ext>
            </a:extLst>
          </p:cNvPr>
          <p:cNvSpPr>
            <a:spLocks noGrp="1"/>
          </p:cNvSpPr>
          <p:nvPr>
            <p:ph type="title"/>
          </p:nvPr>
        </p:nvSpPr>
        <p:spPr/>
        <p:txBody>
          <a:bodyPr/>
          <a:lstStyle/>
          <a:p>
            <a:r>
              <a:rPr lang="en-US" dirty="0"/>
              <a:t>Provisions of KSDL on Accessibility</a:t>
            </a:r>
            <a:endParaRPr lang="en-NG" dirty="0"/>
          </a:p>
        </p:txBody>
      </p:sp>
      <p:sp>
        <p:nvSpPr>
          <p:cNvPr id="3" name="Content Placeholder 2">
            <a:extLst>
              <a:ext uri="{FF2B5EF4-FFF2-40B4-BE49-F238E27FC236}">
                <a16:creationId xmlns:a16="http://schemas.microsoft.com/office/drawing/2014/main" id="{2C0F7F5F-5DE4-DF70-DA1F-712CF3BBA8C8}"/>
              </a:ext>
            </a:extLst>
          </p:cNvPr>
          <p:cNvSpPr>
            <a:spLocks noGrp="1"/>
          </p:cNvSpPr>
          <p:nvPr>
            <p:ph idx="1"/>
          </p:nvPr>
        </p:nvSpPr>
        <p:spPr/>
        <p:txBody>
          <a:bodyPr>
            <a:normAutofit fontScale="92500" lnSpcReduction="20000"/>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24 (1) Every public transport service in the State shall operate in a way that guarantees usage and allow for accessibility of persons living with disability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 All transport service providers shall make available and mark appropriately one (1) out of every ten (10) seats in a public bus for the use of person living with disability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 Wheelchairs, crutches, guide canes (for the blind), braces and any other mobility aids and appliances or assistive devices used by passengers living with disability shall not be subjected to charges, provided that they are not carried in commercial quantities and for commercial quantities and for commercial purpose</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156853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3DE10-D73E-86B8-07A6-2B7E5BB83717}"/>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65C4C57E-A16A-80B1-240E-6871B2F237B7}"/>
              </a:ext>
            </a:extLst>
          </p:cNvPr>
          <p:cNvSpPr>
            <a:spLocks noGrp="1"/>
          </p:cNvSpPr>
          <p:nvPr>
            <p:ph idx="1"/>
          </p:nvPr>
        </p:nvSpPr>
        <p:spPr/>
        <p:txBody>
          <a:bodyPr>
            <a:normAutofit fontScale="92500" lnSpcReduction="10000"/>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25 (1) The convenience and safety of a person living with disability shall be the primary consideration in assigning seats in vehicles, vessels and trains.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 In line with subsection (1) of this Section, and subject to the preference of the person living with disability, the following factors shall be considered in assigning seat to a person living with disability: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 ease of access;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 ease of exit and;</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 non-disturbance by the movement of other passengers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872204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6220-9496-5B1A-D93B-401115466620}"/>
              </a:ext>
            </a:extLst>
          </p:cNvPr>
          <p:cNvSpPr>
            <a:spLocks noGrp="1"/>
          </p:cNvSpPr>
          <p:nvPr>
            <p:ph type="title"/>
          </p:nvPr>
        </p:nvSpPr>
        <p:spPr/>
        <p:txBody>
          <a:bodyPr/>
          <a:lstStyle/>
          <a:p>
            <a:r>
              <a:rPr lang="en-US" dirty="0"/>
              <a:t> </a:t>
            </a:r>
            <a:endParaRPr lang="en-NG" dirty="0"/>
          </a:p>
        </p:txBody>
      </p:sp>
      <p:sp>
        <p:nvSpPr>
          <p:cNvPr id="3" name="Content Placeholder 2">
            <a:extLst>
              <a:ext uri="{FF2B5EF4-FFF2-40B4-BE49-F238E27FC236}">
                <a16:creationId xmlns:a16="http://schemas.microsoft.com/office/drawing/2014/main" id="{E81A071B-E8A2-404A-0318-8E7EF75DC796}"/>
              </a:ext>
            </a:extLst>
          </p:cNvPr>
          <p:cNvSpPr>
            <a:spLocks noGrp="1"/>
          </p:cNvSpPr>
          <p:nvPr>
            <p:ph idx="1"/>
          </p:nvPr>
        </p:nvSpPr>
        <p:spPr/>
        <p:txBody>
          <a:bodyPr>
            <a:normAutofit fontScale="70000" lnSpcReduction="20000"/>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26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parking lots, two (2) out of twenty (20) parking spaces shall be properly marked and reserved for persons living with disability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 For a person living with disability to be entitled to the use of the reserved spaces as provided for in this Section, his or her car must be properly identified with the necessary insignia</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 A person,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organisation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or corporate body in control of a public parking lot who fails to make provisions for the reserved spaces in this Section commits an offence and shall be liable upon conviction to a fine of Two Hundred Thousand Naira (N200,000)</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(4) If a person who is without any form of disability and is not driving a person living with disability parks a vehicle in the space reserved for persons living with disability commits an offence and liable to a fine of Five Thousand Naira (5,000)</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(5) A person who unlawfully obstructs the use of the spaces reserved for persons living with disability shall be liable to a fine of Five Thousand naira (N5,000)</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4905420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976B-DCDF-17F0-DC34-7E293F14EEA6}"/>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2449018B-E06F-7C60-F2B6-A0E4470D35F0}"/>
              </a:ext>
            </a:extLst>
          </p:cNvPr>
          <p:cNvSpPr>
            <a:spLocks noGrp="1"/>
          </p:cNvSpPr>
          <p:nvPr>
            <p:ph idx="1"/>
          </p:nvPr>
        </p:nvSpPr>
        <p:spPr/>
        <p:txBody>
          <a:bodyPr>
            <a:normAutofit fontScale="70000" lnSpcReduction="20000"/>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30 (1) A person living with disability shall have the right and necessary facilities to access public buildings and public places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 A public building shall not be constructed without the necessary accessibility aids such as lift (where necessary), ramps and others that shall make accessible and useable to persons living with disability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 A landlord or landlady shall allow a person living with disability lawfully occupying the property as a tenant to make such access related modifications to the building as would allow him or her access his or her apartment provided, he or she shall remove such modifications before vacating the premises and return the building to the state it was before modification</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(4) Government shall ensure that roads, side-walks, pedestrian crossings and all other facilities made for public use shall be made accessible to and useable by persons living with disability including those on wheelchairs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016408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5BE37-145D-F287-2237-B961C2F34192}"/>
              </a:ext>
            </a:extLst>
          </p:cNvPr>
          <p:cNvSpPr>
            <a:spLocks noGrp="1"/>
          </p:cNvSpPr>
          <p:nvPr>
            <p:ph type="title"/>
          </p:nvPr>
        </p:nvSpPr>
        <p:spPr/>
        <p:txBody>
          <a:bodyPr/>
          <a:lstStyle/>
          <a:p>
            <a:r>
              <a:rPr lang="en-US" dirty="0"/>
              <a:t> </a:t>
            </a:r>
            <a:endParaRPr lang="en-NG" dirty="0"/>
          </a:p>
        </p:txBody>
      </p:sp>
      <p:sp>
        <p:nvSpPr>
          <p:cNvPr id="3" name="Content Placeholder 2">
            <a:extLst>
              <a:ext uri="{FF2B5EF4-FFF2-40B4-BE49-F238E27FC236}">
                <a16:creationId xmlns:a16="http://schemas.microsoft.com/office/drawing/2014/main" id="{17A03474-4C17-A4D0-5046-9EB88D3D361C}"/>
              </a:ext>
            </a:extLst>
          </p:cNvPr>
          <p:cNvSpPr>
            <a:spLocks noGrp="1"/>
          </p:cNvSpPr>
          <p:nvPr>
            <p:ph idx="1"/>
          </p:nvPr>
        </p:nvSpPr>
        <p:spPr/>
        <p:txBody>
          <a:bodyPr>
            <a:normAutofit lnSpcReduction="10000"/>
          </a:bodyPr>
          <a:lstStyle/>
          <a:p>
            <a:pPr marL="0" marR="0" lvl="0" indent="0" algn="just" defTabSz="914400" rtl="0" eaLnBrk="1" fontAlgn="auto" latinLnBrk="0" hangingPunct="1">
              <a:lnSpc>
                <a:spcPct val="107000"/>
              </a:lnSpc>
              <a:spcBef>
                <a:spcPts val="1000"/>
              </a:spcBef>
              <a:spcAft>
                <a:spcPts val="800"/>
              </a:spcAft>
              <a:buClrTx/>
              <a:buSz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(5) From the date of the commencement of this law, there shall be a transitory period of five (5) years within which all public buildings, roads, pedestrian crossings and all other structures shall be modified to be accessible to and usable by persons living with disability</a:t>
            </a:r>
            <a:endParaRPr kumimoji="0" lang="en-NG"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1000"/>
              </a:spcBef>
              <a:spcAft>
                <a:spcPts val="800"/>
              </a:spcAft>
              <a:buClrTx/>
              <a:buSz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(6) the relevant authority or individual responsible for the approval of building plans shall not approve the plan of a public building if the plan does not make provisions for accessibility facilities in line with the building code provided by the Office</a:t>
            </a:r>
            <a:endParaRPr kumimoji="0" lang="en-NG"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1000"/>
              </a:spcBef>
              <a:spcAft>
                <a:spcPts val="800"/>
              </a:spcAft>
              <a:buClrTx/>
              <a:buSz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(7) (a) A person living with disability shall (subject to his or her right to seek redress in Court) have a right to notify the Office of the state of inaccessibility of a public place in his environment;</a:t>
            </a:r>
            <a:endParaRPr kumimoji="0" lang="en-NG"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1000"/>
              </a:spcBef>
              <a:spcAft>
                <a:spcPts val="800"/>
              </a:spcAft>
              <a:buClrTx/>
              <a:buSz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 Upon the receipt of such complaint or notification as stated in paragraph (a) of this subsection, the Office shall take immediate and necessary steps to ensure the removal of the barrier and make the environment or public place accessible to persons living with disability</a:t>
            </a:r>
            <a:endParaRPr kumimoji="0" lang="en-NG"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NG"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NG" dirty="0"/>
          </a:p>
        </p:txBody>
      </p:sp>
    </p:spTree>
    <p:extLst>
      <p:ext uri="{BB962C8B-B14F-4D97-AF65-F5344CB8AC3E}">
        <p14:creationId xmlns:p14="http://schemas.microsoft.com/office/powerpoint/2010/main" val="2671026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EB5C-1DFF-30AF-A779-79247B806FA0}"/>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2370AB36-0559-0322-6549-217813DDF28D}"/>
              </a:ext>
            </a:extLst>
          </p:cNvPr>
          <p:cNvSpPr>
            <a:spLocks noGrp="1"/>
          </p:cNvSpPr>
          <p:nvPr>
            <p:ph idx="1"/>
          </p:nvPr>
        </p:nvSpPr>
        <p:spPr/>
        <p:txBody>
          <a:bodyPr>
            <a:normAutofit fontScale="92500" lnSpcReduction="20000"/>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31 (1) in all situations of risk, including situations of violence, emergencies and the occurrence of natural disasters; Government shall take all necessary steps to ensure the safety and protection of persons living with disability taking cognizance of their peculiar vulnerability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 Persons living with disability shall be given first consideration as much as possible in queues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 Government and other private institutions shall install emergency devices such as fire alarm and vibration triggered systems in all buildings and facilities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255379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EE71C-D449-33F2-87AC-F4B806A8DBAF}"/>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3C017160-46A3-B341-BD0B-130A023206D9}"/>
              </a:ext>
            </a:extLst>
          </p:cNvPr>
          <p:cNvSpPr>
            <a:spLocks noGrp="1"/>
          </p:cNvSpPr>
          <p:nvPr>
            <p:ph idx="1"/>
          </p:nvPr>
        </p:nvSpPr>
        <p:spPr/>
        <p:txBody>
          <a:bodyPr>
            <a:normAutofit fontScale="85000" lnSpcReduction="10000"/>
          </a:bodyPr>
          <a:lstStyle/>
          <a:p>
            <a:pPr marL="0" indent="0" algn="just">
              <a:lnSpc>
                <a:spcPct val="107000"/>
              </a:lnSpc>
              <a:spcAft>
                <a:spcPts val="8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Section 40 - The right of persons living with disability to take part on an equal basis with others in cultural life is guaranteed and accordingly Government shall take all appropriate measures to ensure that persons living with disability: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Enjoy access to cultural materials in accessible formats: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Enjoy access to television programmes, films, theatres and other cultural activities, in accessible format</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Enjoy access to places for cultural performances or services, such as theatres, museum, cinemas, libraries, and tourism services, and as much as possible, enjoy access to monuments and sites of national cultural importance</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3273160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171FE-99C2-2956-3029-1D4FAE323432}"/>
              </a:ext>
            </a:extLst>
          </p:cNvPr>
          <p:cNvSpPr>
            <a:spLocks noGrp="1"/>
          </p:cNvSpPr>
          <p:nvPr>
            <p:ph type="title"/>
          </p:nvPr>
        </p:nvSpPr>
        <p:spPr/>
        <p:txBody>
          <a:bodyPr>
            <a:normAutofit fontScale="90000"/>
          </a:bodyPr>
          <a:lstStyle/>
          <a:p>
            <a:pPr>
              <a:lnSpc>
                <a:spcPct val="107000"/>
              </a:lnSpc>
              <a:spcBef>
                <a:spcPts val="1350"/>
              </a:spcBef>
              <a:spcAft>
                <a:spcPts val="675"/>
              </a:spcAft>
            </a:pPr>
            <a:r>
              <a:rPr lang="en-US" sz="4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Conclusion, Recommendations and Strategy</a:t>
            </a:r>
            <a:br>
              <a:rPr lang="en-NG" sz="3600" dirty="0">
                <a:effectLst/>
                <a:latin typeface="Calibri" panose="020F0502020204030204" pitchFamily="34" charset="0"/>
                <a:ea typeface="Calibri" panose="020F0502020204030204" pitchFamily="34" charset="0"/>
                <a:cs typeface="Times New Roman" panose="02020603050405020304" pitchFamily="18" charset="0"/>
              </a:rPr>
            </a:br>
            <a:endParaRPr lang="en-NG" dirty="0"/>
          </a:p>
        </p:txBody>
      </p:sp>
      <p:sp>
        <p:nvSpPr>
          <p:cNvPr id="3" name="Content Placeholder 2">
            <a:extLst>
              <a:ext uri="{FF2B5EF4-FFF2-40B4-BE49-F238E27FC236}">
                <a16:creationId xmlns:a16="http://schemas.microsoft.com/office/drawing/2014/main" id="{45F2612E-B8B2-98CE-6B51-180261F9E3D1}"/>
              </a:ext>
            </a:extLst>
          </p:cNvPr>
          <p:cNvSpPr>
            <a:spLocks noGrp="1"/>
          </p:cNvSpPr>
          <p:nvPr>
            <p:ph idx="1"/>
          </p:nvPr>
        </p:nvSpPr>
        <p:spPr/>
        <p:txBody>
          <a:bodyPr>
            <a:normAutofit fontScale="85000" lnSpcReduction="20000"/>
          </a:bodyPr>
          <a:lstStyle/>
          <a:p>
            <a:pPr marL="0" indent="0" algn="just">
              <a:lnSpc>
                <a:spcPts val="1500"/>
              </a:lnSpc>
              <a:spcBef>
                <a:spcPts val="1540"/>
              </a:spcBef>
              <a:spcAft>
                <a:spcPts val="77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Role of the lead agency - KOSODA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lead government agency can be designated to take responsibility for coordinating the activities of other bodies involved with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particularly those that fund the construction of public buildings and monitoring the implementation of laws, regulations, and standards. Furthermore, it could oversee the licensing of design professionals, businesses, and services to ensure that accessibility is part of professional training curricula.</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Implementing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programmes requires adequate funding for the lead agency and other responsible agencies. Appropriate financing mechanisms need to be developed at various budget levels to ensure efficient flow of funding. There may often be penalties for non-compliance in access legislation, but the law may not be enforced, because of a lack of resources.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086300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4216-A7CB-4FA6-CCDE-4799CB48DF6F}"/>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23479350-5090-42A3-B3F9-4A0C1178A1EE}"/>
              </a:ext>
            </a:extLst>
          </p:cNvPr>
          <p:cNvSpPr>
            <a:spLocks noGrp="1"/>
          </p:cNvSpPr>
          <p:nvPr>
            <p:ph idx="1"/>
          </p:nvPr>
        </p:nvSpPr>
        <p:spPr/>
        <p:txBody>
          <a:bodyPr>
            <a:normAutofit lnSpcReduction="10000"/>
          </a:bodyPr>
          <a:lstStyle/>
          <a:p>
            <a:pPr marL="0" indent="0" algn="just">
              <a:lnSpc>
                <a:spcPts val="1500"/>
              </a:lnSpc>
              <a:spcBef>
                <a:spcPts val="1540"/>
              </a:spcBef>
              <a:spcAft>
                <a:spcPts val="77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Monitoring and evaluation of the implementation of </a:t>
            </a:r>
            <a:r>
              <a:rPr lang="en-US" sz="2800"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laws and standards will provide information to make continual improvements in accessibility for people with disabilities. An impartial monitoring body, preferably outside government, could be designated and funded to provide periodic independent evaluations of progress on accessibility laws and standards and to recommend improvements. The reporting guidelines for the CRPD obliges States Parties to report on progress in achieving Article 9 (</a:t>
            </a:r>
            <a:r>
              <a:rPr lang="en-US" sz="2800"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Systematic comparison is difficult, but several practices can lead to better enforcement</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890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AE3D8-F34A-44EA-8E07-29685F308C0E}"/>
              </a:ext>
            </a:extLst>
          </p:cNvPr>
          <p:cNvSpPr>
            <a:spLocks noGrp="1"/>
          </p:cNvSpPr>
          <p:nvPr>
            <p:ph type="title"/>
          </p:nvPr>
        </p:nvSpPr>
        <p:spPr/>
        <p:txBody>
          <a:bodyPr/>
          <a:lstStyle/>
          <a:p>
            <a:endParaRPr lang="en-NG" dirty="0"/>
          </a:p>
        </p:txBody>
      </p:sp>
      <p:sp>
        <p:nvSpPr>
          <p:cNvPr id="3" name="Content Placeholder 2">
            <a:extLst>
              <a:ext uri="{FF2B5EF4-FFF2-40B4-BE49-F238E27FC236}">
                <a16:creationId xmlns:a16="http://schemas.microsoft.com/office/drawing/2014/main" id="{27134C12-7EE2-4FDF-B892-26B5EDB6A961}"/>
              </a:ext>
            </a:extLst>
          </p:cNvPr>
          <p:cNvSpPr>
            <a:spLocks noGrp="1"/>
          </p:cNvSpPr>
          <p:nvPr>
            <p:ph idx="1"/>
          </p:nvPr>
        </p:nvSpPr>
        <p:spPr/>
        <p:txBody>
          <a:bodyPr>
            <a:normAutofit/>
          </a:bodyPr>
          <a:lstStyle/>
          <a:p>
            <a:pPr algn="just"/>
            <a:r>
              <a:rPr lang="en-US" dirty="0">
                <a:solidFill>
                  <a:srgbClr val="000000"/>
                </a:solidFill>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The social model of disability developed as a reaction to the individualistic approaches of the charitable and medical models (Al </a:t>
            </a:r>
            <a:r>
              <a:rPr lang="en-US" dirty="0" err="1">
                <a:latin typeface="Times New Roman" panose="02020603050405020304" pitchFamily="18" charset="0"/>
                <a:ea typeface="Calibri" panose="020F0502020204030204" pitchFamily="34" charset="0"/>
              </a:rPr>
              <a:t>Ju’beh</a:t>
            </a:r>
            <a:r>
              <a:rPr lang="en-US" dirty="0">
                <a:latin typeface="Times New Roman" panose="02020603050405020304" pitchFamily="18" charset="0"/>
                <a:ea typeface="Calibri" panose="020F0502020204030204" pitchFamily="34" charset="0"/>
              </a:rPr>
              <a:t>, 2015, p. 20; </a:t>
            </a:r>
            <a:r>
              <a:rPr lang="en-US" dirty="0" err="1">
                <a:latin typeface="Times New Roman" panose="02020603050405020304" pitchFamily="18" charset="0"/>
                <a:ea typeface="Calibri" panose="020F0502020204030204" pitchFamily="34" charset="0"/>
              </a:rPr>
              <a:t>Rimmerman</a:t>
            </a:r>
            <a:r>
              <a:rPr lang="en-US" dirty="0">
                <a:latin typeface="Times New Roman" panose="02020603050405020304" pitchFamily="18" charset="0"/>
                <a:ea typeface="Calibri" panose="020F0502020204030204" pitchFamily="34" charset="0"/>
              </a:rPr>
              <a:t>, 2013, p. 28). It is human rights driven and socially constructed (Woodburn, 2013, p. 85). It sees disability as created by the social environment, which excludes people with impairments from full participation in society as a result of attitudinal, environmental and institutional barriers (Mitra, 2006, p. 237). It places emphasis on society adapting to include people with disabilities by changing attitudes, practice and policies to remove barriers to participation.</a:t>
            </a:r>
            <a:endParaRPr lang="en-NG" sz="2000" dirty="0">
              <a:latin typeface="Times New Roman" panose="02020603050405020304" pitchFamily="18" charset="0"/>
              <a:ea typeface="Calibri" panose="020F0502020204030204" pitchFamily="34" charset="0"/>
            </a:endParaRPr>
          </a:p>
          <a:p>
            <a:pPr algn="just">
              <a:spcAft>
                <a:spcPts val="0"/>
              </a:spcAft>
            </a:pPr>
            <a:endParaRPr lang="en-NG" dirty="0"/>
          </a:p>
        </p:txBody>
      </p:sp>
    </p:spTree>
    <p:extLst>
      <p:ext uri="{BB962C8B-B14F-4D97-AF65-F5344CB8AC3E}">
        <p14:creationId xmlns:p14="http://schemas.microsoft.com/office/powerpoint/2010/main" val="34098780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8A715-E0B2-95D5-C095-19DA76F60B24}"/>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42933B62-746B-0EDC-ECA9-791E7F650DF6}"/>
              </a:ext>
            </a:extLst>
          </p:cNvPr>
          <p:cNvSpPr>
            <a:spLocks noGrp="1"/>
          </p:cNvSpPr>
          <p:nvPr>
            <p:ph idx="1"/>
          </p:nvPr>
        </p:nvSpPr>
        <p:spPr/>
        <p:txBody>
          <a:bodyPr>
            <a:normAutofit fontScale="70000" lnSpcReduction="20000"/>
          </a:bodyPr>
          <a:lstStyle/>
          <a:p>
            <a:pPr marL="0" indent="0" algn="just">
              <a:lnSpc>
                <a:spcPct val="107000"/>
              </a:lnSpc>
              <a:spcBef>
                <a:spcPts val="830"/>
              </a:spcBef>
              <a:spcAft>
                <a:spcPts val="83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Legal Action</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is an important role for people with disabilities and other members of the general public to be vigilant and seek redress, through legal and administrative actions, when building owners do not fulfil their obligations under the law. A combination of regulation, persuasion, and powerful interest groups can be most effective. Legal action under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disability discrimination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laws have led to improvements in telecommunications service in several countries. In Australia, for instance, the decision in 1995 in Scott and DPI v. Telstra defined telecommunications access as a human right.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Australia also, a landmark legal case involved a man who sued the Organizing Committee of the 2000 Olympic Games in Sydney on the grounds that its web site was not accessible. In response, the Organizing Committee claimed it would be excessively costly to make the required improvements. Even so, the Organizing Committee was found culpable by the Human Rights Equal Opportunities Commission and was fined.</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5918670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51CB7-A10B-6C61-EDAA-45CA9839C7ED}"/>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F7E6FFEF-CE0D-A7C9-BDE0-C6701DC7E7AC}"/>
              </a:ext>
            </a:extLst>
          </p:cNvPr>
          <p:cNvSpPr>
            <a:spLocks noGrp="1"/>
          </p:cNvSpPr>
          <p:nvPr>
            <p:ph idx="1"/>
          </p:nvPr>
        </p:nvSpPr>
        <p:spPr/>
        <p:txBody>
          <a:bodyPr>
            <a:normAutofit fontScale="92500" lnSpcReduction="10000"/>
          </a:bodyPr>
          <a:lstStyle/>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Canada a complaint was filed against Air Canada because of its inaccessible ticketing kiosk. Although this was acknowledged to be a barrier, the Canadian Transport Agency rejected the complaint, because, while it doesn't comply with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universal design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principles, a check-in clerk could also issue boarding passes.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Where enforcement mechanisms rely on people with disabilities taking legal action, this can be expensive and time-consuming and require considerable knowledge and confidence on the part of plaintiffs. Research is not available to show how many cases are brought, how many succeed, and how the process can be improved.</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7054112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0080-0C43-8A47-BDF7-5534569A6E3E}"/>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C3075F71-AC30-DF05-D3A9-7B41D1EE5BF8}"/>
              </a:ext>
            </a:extLst>
          </p:cNvPr>
          <p:cNvSpPr>
            <a:spLocks noGrp="1"/>
          </p:cNvSpPr>
          <p:nvPr>
            <p:ph idx="1"/>
          </p:nvPr>
        </p:nvSpPr>
        <p:spPr/>
        <p:txBody>
          <a:bodyPr>
            <a:normAutofit fontScale="70000" lnSpcReduction="20000"/>
          </a:bodyPr>
          <a:lstStyle/>
          <a:p>
            <a:pPr marL="0" indent="0" algn="just">
              <a:lnSpc>
                <a:spcPts val="1500"/>
              </a:lnSpc>
              <a:spcBef>
                <a:spcPts val="1540"/>
              </a:spcBef>
              <a:spcAft>
                <a:spcPts val="77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Education and campaigning</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Education, along with technical assistance on enforcement procedures, is essential to improve awareness of the need for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understanding of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universal design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Educational programmes should be targeted to all those involved in enforcing accessibility laws and standards – including people with disabilities, design educators and professionals, government regulators, business owners and managers, and building developers and contractors  </a:t>
            </a:r>
          </a:p>
          <a:p>
            <a:pPr marL="0" indent="0" algn="just">
              <a:lnSpc>
                <a:spcPct val="107000"/>
              </a:lnSpc>
              <a:spcBef>
                <a:spcPts val="830"/>
              </a:spcBef>
              <a:spcAft>
                <a:spcPts val="83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Elimination of Negative Attitude</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Even after physical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barriers</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have been removed, negative attitudes can produce barriers in all domains. To overcome the ignorance and prejudice surrounding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disability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education and awareness-raising is required. Such education should be a regular component of professional training in architecture, construction, design, informatics, and marketing. Policy-makers and those working on behalf of people with disabilities need to be educated about the importance of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7503360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C94AB-DB69-82F4-CAB9-E395A1EF3F45}"/>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49C0CDD7-3C02-E35F-A466-702BC375FB3D}"/>
              </a:ext>
            </a:extLst>
          </p:cNvPr>
          <p:cNvSpPr>
            <a:spLocks noGrp="1"/>
          </p:cNvSpPr>
          <p:nvPr>
            <p:ph idx="1"/>
          </p:nvPr>
        </p:nvSpPr>
        <p:spPr/>
        <p:txBody>
          <a:bodyPr>
            <a:normAutofit fontScale="92500" lnSpcReduction="20000"/>
          </a:bodyPr>
          <a:lstStyle/>
          <a:p>
            <a:pPr marL="0" indent="0" algn="just">
              <a:lnSpc>
                <a:spcPct val="107000"/>
              </a:lnSpc>
              <a:spcBef>
                <a:spcPts val="830"/>
              </a:spcBef>
              <a:spcAft>
                <a:spcPts val="83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Incremental Improvement</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Solutions that work in technologically sophisticated environments may be ineffective in low-resource settings. The best strategy for achieving accessibility is usually incremental improvement. Initial efforts should focus on removing basic environmental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barriers</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830"/>
              </a:spcBef>
              <a:spcAft>
                <a:spcPts val="83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Stakeholders Engagement</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830"/>
              </a:spcBef>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Making progress in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requires engagement of international and national actors, including international organizations, national governments, technology and products designers and producers, and persons with disabilities and their organizations.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2615472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6C466-A399-A620-7CA6-D5711E4206D5}"/>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F8F1B9A5-A5EC-7B6C-36B7-A29848DD15DF}"/>
              </a:ext>
            </a:extLst>
          </p:cNvPr>
          <p:cNvSpPr>
            <a:spLocks noGrp="1"/>
          </p:cNvSpPr>
          <p:nvPr>
            <p:ph idx="1"/>
          </p:nvPr>
        </p:nvSpPr>
        <p:spPr/>
        <p:txBody>
          <a:bodyPr>
            <a:normAutofit fontScale="77500" lnSpcReduction="20000"/>
          </a:bodyPr>
          <a:lstStyle/>
          <a:p>
            <a:pPr marL="0" marR="404495" indent="0" algn="just">
              <a:lnSpc>
                <a:spcPct val="107000"/>
              </a:lnSpc>
              <a:spcAft>
                <a:spcPts val="80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Awareness Creation</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Awareness-raising is needed to challenge ignorance and prejudice surrounding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disability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Personnel working in public and private services should be trained to treat disabled customers and clients on an equal basis and with respect.</a:t>
            </a:r>
          </a:p>
          <a:p>
            <a:pPr marL="0" marR="404495" indent="0" algn="just">
              <a:lnSpc>
                <a:spcPct val="107000"/>
              </a:lnSpc>
              <a:spcAft>
                <a:spcPts val="800"/>
              </a:spcAft>
              <a:buNone/>
            </a:pPr>
            <a:endPar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404495" indent="0" algn="just">
              <a:lnSpc>
                <a:spcPct val="107000"/>
              </a:lnSpc>
              <a:spcAft>
                <a:spcPts val="80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Accessibility in Education Curricula</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Professional bodies and educational institutions can introduce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as a component in training curricula in architecture, construction, design, informatics, marketing, and other relevant professionals. Policy-makers and those working on behalf of people with disabilities need to be educated about the importance and public benefits of accessibility.</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866500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D0D2B-FF6E-0492-CE22-20159E68E2E7}"/>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43228B42-109E-AA5F-A4D2-28E7B426AA2A}"/>
              </a:ext>
            </a:extLst>
          </p:cNvPr>
          <p:cNvSpPr>
            <a:spLocks noGrp="1"/>
          </p:cNvSpPr>
          <p:nvPr>
            <p:ph idx="1"/>
          </p:nvPr>
        </p:nvSpPr>
        <p:spPr/>
        <p:txBody>
          <a:bodyPr>
            <a:normAutofit fontScale="92500" lnSpcReduction="10000"/>
          </a:bodyPr>
          <a:lstStyle/>
          <a:p>
            <a:pPr marL="0" marR="404495" indent="0" algn="just">
              <a:lnSpc>
                <a:spcPct val="107000"/>
              </a:lnSpc>
              <a:spcAft>
                <a:spcPts val="80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Accessibility Standard</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International organizations can play an important role by Developing and promoting global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 standards</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 each domain of the physical environment that are widely relevant, taking into account constraints such as cost, heritage, and cultural diversity. See Section 30 of Kogi State Disability Law</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fontAlgn="t">
              <a:lnSpc>
                <a:spcPct val="107000"/>
              </a:lnSpc>
              <a:spcAft>
                <a:spcPts val="83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Funding</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t">
              <a:lnSpc>
                <a:spcPct val="107000"/>
              </a:lnSpc>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Funding development projects that comply with relevant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 standards</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promote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universal design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406321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CD34-A10B-61F5-651C-332E56D15384}"/>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53C1D96A-40EB-50C6-4112-2DD95AC54E2B}"/>
              </a:ext>
            </a:extLst>
          </p:cNvPr>
          <p:cNvSpPr>
            <a:spLocks noGrp="1"/>
          </p:cNvSpPr>
          <p:nvPr>
            <p:ph idx="1"/>
          </p:nvPr>
        </p:nvSpPr>
        <p:spPr/>
        <p:txBody>
          <a:bodyPr>
            <a:normAutofit fontScale="85000" lnSpcReduction="20000"/>
          </a:bodyPr>
          <a:lstStyle/>
          <a:p>
            <a:pPr marL="0" indent="0" algn="just" fontAlgn="t">
              <a:lnSpc>
                <a:spcPct val="107000"/>
              </a:lnSpc>
              <a:spcAft>
                <a:spcPts val="83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Supporting Research</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t">
              <a:lnSpc>
                <a:spcPct val="107000"/>
              </a:lnSpc>
              <a:spcAft>
                <a:spcPts val="83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Supporting research to develop an evidence-based set of policies and good practices in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universal design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with particular emphasis on solutions appropriate in low-income settings.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fontAlgn="t">
              <a:lnSpc>
                <a:spcPct val="107000"/>
              </a:lnSpc>
              <a:spcAft>
                <a:spcPts val="830"/>
              </a:spcAft>
              <a:buNone/>
            </a:pP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fontAlgn="t">
              <a:lnSpc>
                <a:spcPct val="107000"/>
              </a:lnSpc>
              <a:spcAft>
                <a:spcPts val="83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OPDs Concerted Effort</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R="404495"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Persons with disabilities and their organizations should be involved in </a:t>
            </a:r>
            <a:r>
              <a:rPr lang="en-US" sz="28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accessibility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efforts – for example, in the design and development of policies, products and services to assess the need of users, but also for monitoring progress and responsiveness.</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807761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BF51-6236-434C-A555-1E453419AF06}"/>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78A15A0B-BB23-48EF-AB03-B15744566A64}"/>
              </a:ext>
            </a:extLst>
          </p:cNvPr>
          <p:cNvSpPr>
            <a:spLocks noGrp="1"/>
          </p:cNvSpPr>
          <p:nvPr>
            <p:ph idx="1"/>
          </p:nvPr>
        </p:nvSpPr>
        <p:spPr/>
        <p:txBody>
          <a:bodyPr>
            <a:normAutofit fontScale="92500" lnSpcReduction="20000"/>
          </a:bodyPr>
          <a:lstStyle/>
          <a:p>
            <a:pPr algn="just">
              <a:lnSpc>
                <a:spcPct val="110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emphasis is that the amount of disability is not determined by levels of pathologies, impairments, or functional limitations, but instead is a function of the kind of services provided to people with disabling conditions and the extent to which the physical, built environment is accommodating or not accommodating to the particular disabling condition. </a:t>
            </a:r>
            <a:endParaRPr lang="en-NG"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Disability is not inherent in an individual but is, rather, a relational concept—a function of the interaction of the person with the social and physical environments. This is the model we see expressed by the World Health Organization (WHO), which takes disability as an “umbrella term, covering impairments, activity limitations, and participation restrictions” (2011; see also WHO, n.d.; WHO, 2018a and WHO, 2018b).</a:t>
            </a:r>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19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0D444-D6F6-4768-BB57-5C4EAD6C6F0D}"/>
              </a:ext>
            </a:extLst>
          </p:cNvPr>
          <p:cNvSpPr>
            <a:spLocks noGrp="1"/>
          </p:cNvSpPr>
          <p:nvPr>
            <p:ph type="title"/>
          </p:nvPr>
        </p:nvSpPr>
        <p:spPr/>
        <p:txBody>
          <a:bodyPr>
            <a:normAutofit fontScale="90000"/>
          </a:bodyPr>
          <a:lstStyle/>
          <a:p>
            <a:pPr marL="443865" indent="-6350">
              <a:lnSpc>
                <a:spcPct val="103000"/>
              </a:lnSpc>
              <a:spcAft>
                <a:spcPts val="25"/>
              </a:spcAft>
            </a:pP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GB" sz="4400" b="1" dirty="0">
                <a:solidFill>
                  <a:srgbClr val="000000"/>
                </a:solidFill>
                <a:effectLst/>
                <a:latin typeface="Times New Roman" panose="02020603050405020304" pitchFamily="18" charset="0"/>
                <a:ea typeface="Arial" panose="020B0604020202020204" pitchFamily="34" charset="0"/>
              </a:rPr>
            </a:br>
            <a:br>
              <a:rPr lang="en-NG" sz="3600" b="1" dirty="0">
                <a:solidFill>
                  <a:srgbClr val="000000"/>
                </a:solidFill>
                <a:effectLst/>
                <a:latin typeface="Arial" panose="020B0604020202020204" pitchFamily="34" charset="0"/>
                <a:ea typeface="Arial" panose="020B0604020202020204" pitchFamily="34" charset="0"/>
              </a:rPr>
            </a:br>
            <a:endParaRPr lang="en-NG" dirty="0"/>
          </a:p>
        </p:txBody>
      </p:sp>
      <p:sp>
        <p:nvSpPr>
          <p:cNvPr id="3" name="Content Placeholder 2">
            <a:extLst>
              <a:ext uri="{FF2B5EF4-FFF2-40B4-BE49-F238E27FC236}">
                <a16:creationId xmlns:a16="http://schemas.microsoft.com/office/drawing/2014/main" id="{9A43A2D7-A2FF-4D29-839D-390DBC03A7D4}"/>
              </a:ext>
            </a:extLst>
          </p:cNvPr>
          <p:cNvSpPr>
            <a:spLocks noGrp="1"/>
          </p:cNvSpPr>
          <p:nvPr>
            <p:ph idx="1"/>
          </p:nvPr>
        </p:nvSpPr>
        <p:spPr/>
        <p:txBody>
          <a:bodyPr>
            <a:normAutofit fontScale="92500" lnSpcReduction="20000"/>
          </a:bodyPr>
          <a:lstStyle/>
          <a:p>
            <a:pPr marL="0" indent="0" algn="just">
              <a:lnSpc>
                <a:spcPct val="107000"/>
              </a:lnSpc>
              <a:spcAft>
                <a:spcPts val="800"/>
              </a:spcAft>
              <a:buNone/>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Elucidating further;</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In exploring the notion of the social model of disability, Hahn (1986) takes disability as “the failure of a structured social environment to adjust to the needs and aspirations of citizens with disabilities rather than from the inability of the disabled individual to adapt to the demands of society”.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Like Charlton (1998), Oliver (1990) analyses a variant of the social model of disability in his seminal work </a:t>
            </a:r>
            <a:r>
              <a:rPr lang="en-NG" sz="2800" i="1" dirty="0">
                <a:effectLst/>
                <a:latin typeface="Times New Roman" panose="02020603050405020304" pitchFamily="18" charset="0"/>
                <a:ea typeface="Calibri" panose="020F0502020204030204" pitchFamily="34" charset="0"/>
                <a:cs typeface="Times New Roman" panose="02020603050405020304" pitchFamily="18" charset="0"/>
              </a:rPr>
              <a:t>The Politics of Disablement</a:t>
            </a:r>
            <a:r>
              <a:rPr lang="en-NG" sz="2800" dirty="0">
                <a:effectLst/>
                <a:latin typeface="Times New Roman" panose="02020603050405020304" pitchFamily="18" charset="0"/>
                <a:ea typeface="Calibri" panose="020F0502020204030204" pitchFamily="34" charset="0"/>
                <a:cs typeface="Times New Roman" panose="02020603050405020304" pitchFamily="18" charset="0"/>
              </a:rPr>
              <a:t>. In this work, he seeks to provide conclusive evidence that disability “as a category can only be understood within a framework which suggests that it is culturally produced and socially structured”.</a:t>
            </a:r>
            <a:endPar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598838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0F8DE-5E94-4154-A1FC-7A4C8825D7C1}"/>
              </a:ext>
            </a:extLst>
          </p:cNvPr>
          <p:cNvSpPr>
            <a:spLocks noGrp="1"/>
          </p:cNvSpPr>
          <p:nvPr>
            <p:ph type="title"/>
          </p:nvPr>
        </p:nvSpPr>
        <p:spPr/>
        <p:txBody>
          <a:bodyPr/>
          <a:lstStyle/>
          <a:p>
            <a:pPr marL="228600" lvl="0" indent="-228600">
              <a:spcBef>
                <a:spcPts val="1000"/>
              </a:spcBef>
            </a:pPr>
            <a:r>
              <a:rPr lang="en-GB" sz="4400" b="1" dirty="0">
                <a:solidFill>
                  <a:srgbClr val="000000"/>
                </a:solidFill>
                <a:effectLst/>
                <a:latin typeface="Times New Roman" panose="02020603050405020304" pitchFamily="18" charset="0"/>
                <a:ea typeface="Arial" panose="020B0604020202020204" pitchFamily="34" charset="0"/>
              </a:rPr>
              <a:t>Accessibility for All</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937DA6B-12C0-47FA-A6A5-CE38F1E31CB6}"/>
              </a:ext>
            </a:extLst>
          </p:cNvPr>
          <p:cNvSpPr>
            <a:spLocks noGrp="1"/>
          </p:cNvSpPr>
          <p:nvPr>
            <p:ph idx="1"/>
          </p:nvPr>
        </p:nvSpPr>
        <p:spPr/>
        <p:txBody>
          <a:bodyPr>
            <a:normAutofit fontScale="92500"/>
          </a:bodyPr>
          <a:lstStyle/>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2200" b="0" strike="noStrike" kern="12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rPr>
              <a:t>Accessibility for persons with disabilities refers to any place, space, item or service, whether physical or virtual, that is easily approached, reached, entered, exited, interacted with, understood or otherwise used by persons of varying disabilities, is determined to be accessible. </a:t>
            </a:r>
            <a:endParaRPr kumimoji="0" lang="en-US" sz="2200" b="0"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2200" b="0"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Environments can either disable people with </a:t>
            </a:r>
            <a:r>
              <a:rPr kumimoji="0" lang="en-US" sz="2200" b="0" strike="noStrike" kern="12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rPr>
              <a:t>impairments</a:t>
            </a:r>
            <a:r>
              <a:rPr kumimoji="0" lang="en-US" sz="2200" b="0"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 or foster their </a:t>
            </a:r>
            <a:r>
              <a:rPr kumimoji="0" lang="en-US" sz="2200" b="0"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participation</a:t>
            </a:r>
            <a:r>
              <a:rPr kumimoji="0" lang="en-US" sz="2200" b="0"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 and inclusion in social, economic, political, and cultural life. Improving access to buildings and roads, transportation, and information and communication can create an enabling environment which benefits not only disabled people but many other population groups as well. Negative attitudes are a key environmental factor which needs to be addressed across all domains. The prerequisites for progress in </a:t>
            </a:r>
            <a:r>
              <a:rPr kumimoji="0" lang="en-US" sz="2200" b="0"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accessibility</a:t>
            </a:r>
            <a:r>
              <a:rPr kumimoji="0" lang="en-US" sz="2200" b="0"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 are: creation of a “culture of accessibility;” effective enforcement of laws and regulations; and better information on environments and their accessibility. To succeed, accessibility initiatives need to take into account affordability, availability of technology, knowledge, cultural differences, and the level of development.</a:t>
            </a:r>
            <a:endParaRPr kumimoji="0" lang="en-NG" sz="2200" b="0" strike="noStrike" kern="12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NG" dirty="0"/>
          </a:p>
        </p:txBody>
      </p:sp>
    </p:spTree>
    <p:extLst>
      <p:ext uri="{BB962C8B-B14F-4D97-AF65-F5344CB8AC3E}">
        <p14:creationId xmlns:p14="http://schemas.microsoft.com/office/powerpoint/2010/main" val="3778720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1DA72-893E-4101-B8F4-F5781DF06F0A}"/>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DD8BBADE-2D16-4DFE-B7DF-8A2ADF85FB6D}"/>
              </a:ext>
            </a:extLst>
          </p:cNvPr>
          <p:cNvSpPr>
            <a:spLocks noGrp="1"/>
          </p:cNvSpPr>
          <p:nvPr>
            <p:ph idx="1"/>
          </p:nvPr>
        </p:nvSpPr>
        <p:spPr/>
        <p:txBody>
          <a:bodyPr>
            <a:normAutofit fontScale="92500" lnSpcReduction="20000"/>
          </a:bodyPr>
          <a:lstStyle/>
          <a:p>
            <a:pPr algn="just">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Convention has presented accessibility as a process that ensures access for persons with disabilities, on an equal basis with others, to the physical environment, to transportation, to information and communications, including information and communications technologies and systems, and to other facilities and services open or provided to the public, both in urban and rural areas. It presents the concepts of reasonable accommodation and universal design to provide guidance in achieving accessibility, and encourages States “… to undertake or promote research and development of universally-designed goods, services, equipment and facilities …” and “… to promote universal design in the development of standards and guidelines”.</a:t>
            </a:r>
          </a:p>
          <a:p>
            <a:pPr algn="just">
              <a:lnSpc>
                <a:spcPct val="107000"/>
              </a:lnSpc>
              <a:spcAft>
                <a:spcPts val="80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G" dirty="0"/>
          </a:p>
        </p:txBody>
      </p:sp>
    </p:spTree>
    <p:extLst>
      <p:ext uri="{BB962C8B-B14F-4D97-AF65-F5344CB8AC3E}">
        <p14:creationId xmlns:p14="http://schemas.microsoft.com/office/powerpoint/2010/main" val="4180017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TotalTime>
  <Words>6461</Words>
  <Application>Microsoft Office PowerPoint</Application>
  <PresentationFormat>Widescreen</PresentationFormat>
  <Paragraphs>212</Paragraphs>
  <Slides>56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56</vt:i4>
      </vt:variant>
    </vt:vector>
  </HeadingPairs>
  <TitlesOfParts>
    <vt:vector size="64" baseType="lpstr">
      <vt:lpstr>Arial</vt:lpstr>
      <vt:lpstr>Calibri</vt:lpstr>
      <vt:lpstr>Calibri Light</vt:lpstr>
      <vt:lpstr>Effra</vt:lpstr>
      <vt:lpstr>Source Sans Pro</vt:lpstr>
      <vt:lpstr>Symbol</vt:lpstr>
      <vt:lpstr>Times New Roman</vt:lpstr>
      <vt:lpstr>Office Theme</vt:lpstr>
      <vt:lpstr>RIGHTS OF PERSONS WITH DISABILITIES TO AN ACCESSIBLE PHYSICAL ENVIRONMENT AS CONTAINED IN LOCAL LEGISLATIONS AND THE UNCRPD </vt:lpstr>
      <vt:lpstr>Understanding disability </vt:lpstr>
      <vt:lpstr>PowerPoint Presentation</vt:lpstr>
      <vt:lpstr> </vt:lpstr>
      <vt:lpstr>PowerPoint Presentation</vt:lpstr>
      <vt:lpstr>PowerPoint Presentation</vt:lpstr>
      <vt:lpstr>                             </vt:lpstr>
      <vt:lpstr>Accessibility for All</vt:lpstr>
      <vt:lpstr>PowerPoint Presentation</vt:lpstr>
      <vt:lpstr>                      </vt:lpstr>
      <vt:lpstr>Reasonable Accommodation </vt:lpstr>
      <vt:lpstr>Universal Design</vt:lpstr>
      <vt:lpstr>PowerPoint Presentation</vt:lpstr>
      <vt:lpstr>PowerPoint Presentation</vt:lpstr>
      <vt:lpstr>PowerPoint Presentation</vt:lpstr>
      <vt:lpstr>PowerPoint Presentation</vt:lpstr>
      <vt:lpstr>Why Accessibility?</vt:lpstr>
      <vt:lpstr>PowerPoint Presentation</vt:lpstr>
      <vt:lpstr>Some Legal Provisions and Commitments on Accessibility  </vt:lpstr>
      <vt:lpstr>PowerPoint Presentation</vt:lpstr>
      <vt:lpstr>UNCRPD</vt:lpstr>
      <vt:lpstr>PowerPoint Presentation</vt:lpstr>
      <vt:lpstr>PowerPoint Presentation</vt:lpstr>
      <vt:lpstr>PowerPoint Presentation</vt:lpstr>
      <vt:lpstr>Draft Protocol to the African Charter on Human and People’s Rights on the Rights of Persons with Disabilities </vt:lpstr>
      <vt:lpstr>New Urban Agendas  </vt:lpstr>
      <vt:lpstr>PowerPoint Presentation</vt:lpstr>
      <vt:lpstr>PowerPoint Presentation</vt:lpstr>
      <vt:lpstr>Discrimination against Persons with Disabilities (Prohibition) Act, 2018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Kogi State Disability Law  </vt:lpstr>
      <vt:lpstr>Provisions of KSDL on Accessibility</vt:lpstr>
      <vt:lpstr>PowerPoint Presentation</vt:lpstr>
      <vt:lpstr> </vt:lpstr>
      <vt:lpstr>PowerPoint Presentation</vt:lpstr>
      <vt:lpstr> </vt:lpstr>
      <vt:lpstr>PowerPoint Presentation</vt:lpstr>
      <vt:lpstr>PowerPoint Presentation</vt:lpstr>
      <vt:lpstr>Conclusion, Recommendations and Strategy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Shopade Blessing</dc:creator>
  <cp:lastModifiedBy>Shopade Blessing</cp:lastModifiedBy>
  <cp:revision>117</cp:revision>
  <dcterms:created xsi:type="dcterms:W3CDTF">2021-11-24T19:25:16Z</dcterms:created>
  <dcterms:modified xsi:type="dcterms:W3CDTF">2023-02-11T09:45:03Z</dcterms:modified>
</cp:coreProperties>
</file>